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94" r:id="rId11"/>
    <p:sldId id="264" r:id="rId12"/>
    <p:sldId id="280" r:id="rId13"/>
    <p:sldId id="295" r:id="rId14"/>
    <p:sldId id="281" r:id="rId15"/>
    <p:sldId id="265" r:id="rId16"/>
    <p:sldId id="282" r:id="rId17"/>
    <p:sldId id="296" r:id="rId18"/>
    <p:sldId id="291" r:id="rId19"/>
    <p:sldId id="297" r:id="rId20"/>
    <p:sldId id="283" r:id="rId21"/>
    <p:sldId id="298" r:id="rId22"/>
    <p:sldId id="266" r:id="rId23"/>
    <p:sldId id="300" r:id="rId24"/>
    <p:sldId id="284" r:id="rId25"/>
    <p:sldId id="285" r:id="rId26"/>
    <p:sldId id="301" r:id="rId27"/>
    <p:sldId id="286" r:id="rId28"/>
    <p:sldId id="267" r:id="rId29"/>
    <p:sldId id="268" r:id="rId30"/>
    <p:sldId id="287" r:id="rId31"/>
    <p:sldId id="299" r:id="rId32"/>
    <p:sldId id="269" r:id="rId33"/>
    <p:sldId id="302" r:id="rId34"/>
    <p:sldId id="270" r:id="rId35"/>
    <p:sldId id="303" r:id="rId36"/>
    <p:sldId id="271" r:id="rId37"/>
    <p:sldId id="305" r:id="rId38"/>
    <p:sldId id="304" r:id="rId39"/>
    <p:sldId id="276" r:id="rId40"/>
    <p:sldId id="288" r:id="rId41"/>
    <p:sldId id="277" r:id="rId42"/>
    <p:sldId id="278" r:id="rId43"/>
    <p:sldId id="306" r:id="rId44"/>
    <p:sldId id="273" r:id="rId45"/>
    <p:sldId id="308" r:id="rId46"/>
    <p:sldId id="309" r:id="rId47"/>
    <p:sldId id="310" r:id="rId48"/>
    <p:sldId id="272" r:id="rId49"/>
    <p:sldId id="307" r:id="rId50"/>
    <p:sldId id="290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73" d="100"/>
          <a:sy n="73" d="100"/>
        </p:scale>
        <p:origin x="-10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47A45-6A64-45E0-A671-DF8AD57CC5BD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D5FC4-B248-40DE-8FFA-7F8100F792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15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5FC4-B248-40DE-8FFA-7F8100F792AE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4676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3340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74638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239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styly předlohy textu.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  <a:p>
            <a:pPr lvl="3"/>
            <a:r>
              <a:rPr lang="en-US" smtClean="0"/>
              <a:t>Čtvrtá úroveň</a:t>
            </a:r>
          </a:p>
          <a:p>
            <a:pPr lvl="4"/>
            <a:r>
              <a:rPr lang="en-US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5225"/>
            <a:ext cx="1905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C0F2C54D-56FF-4B71-87F3-C507B71AEC23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1CF40C46-8F43-4E65-B847-6B69A53F4C0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Diagnostika a terapie parazitárních onemocnění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Kristýna Minářová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Immature_and_mature_trophozoites_of_the_Plasmodium_vivax_parasite_PHIL_2720_lo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300856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95132"/>
            <a:ext cx="5364088" cy="376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Africká trypanosomiasa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484784"/>
            <a:ext cx="7488832" cy="49685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Trypanosoma </a:t>
            </a:r>
            <a:r>
              <a:rPr lang="cs-CZ" dirty="0" err="1"/>
              <a:t>brucei</a:t>
            </a:r>
            <a:r>
              <a:rPr lang="cs-CZ" dirty="0"/>
              <a:t> </a:t>
            </a:r>
            <a:r>
              <a:rPr lang="cs-CZ" dirty="0" err="1"/>
              <a:t>gambiense</a:t>
            </a:r>
            <a:r>
              <a:rPr lang="cs-CZ" dirty="0"/>
              <a:t>/ </a:t>
            </a:r>
            <a:r>
              <a:rPr lang="cs-CZ" dirty="0" err="1"/>
              <a:t>rhodesiense</a:t>
            </a:r>
            <a:endParaRPr lang="cs-CZ" dirty="0"/>
          </a:p>
          <a:p>
            <a:r>
              <a:rPr lang="cs-CZ" dirty="0"/>
              <a:t>Zoonosa ( skot, ovce, psi, kozy,  antilopy, prase bradavičnaté, žirafa, hroch, buvolec, hyena)</a:t>
            </a:r>
          </a:p>
          <a:p>
            <a:r>
              <a:rPr lang="cs-CZ" dirty="0"/>
              <a:t>Přenašeč- </a:t>
            </a:r>
            <a:r>
              <a:rPr lang="cs-CZ" dirty="0" err="1"/>
              <a:t>Glosina</a:t>
            </a:r>
            <a:r>
              <a:rPr lang="cs-CZ" dirty="0"/>
              <a:t> </a:t>
            </a:r>
            <a:r>
              <a:rPr lang="cs-CZ" dirty="0" err="1"/>
              <a:t>palpalis</a:t>
            </a:r>
            <a:r>
              <a:rPr lang="cs-CZ" dirty="0"/>
              <a:t> (říční, západní)/ </a:t>
            </a:r>
            <a:r>
              <a:rPr lang="cs-CZ" dirty="0" err="1"/>
              <a:t>morsitans</a:t>
            </a:r>
            <a:r>
              <a:rPr lang="cs-CZ" dirty="0"/>
              <a:t> (</a:t>
            </a:r>
            <a:r>
              <a:rPr lang="cs-CZ" dirty="0" err="1"/>
              <a:t>savanní</a:t>
            </a:r>
            <a:r>
              <a:rPr lang="cs-CZ" dirty="0"/>
              <a:t>, východní)</a:t>
            </a:r>
          </a:p>
          <a:p>
            <a:r>
              <a:rPr lang="cs-CZ" dirty="0"/>
              <a:t>Patogeneze</a:t>
            </a:r>
          </a:p>
          <a:p>
            <a:pPr lvl="1"/>
            <a:r>
              <a:rPr lang="cs-CZ" dirty="0"/>
              <a:t>Antigenní proměnlivost (</a:t>
            </a:r>
            <a:r>
              <a:rPr lang="cs-CZ" dirty="0" err="1"/>
              <a:t>apolipoprotein</a:t>
            </a:r>
            <a:r>
              <a:rPr lang="cs-CZ" dirty="0"/>
              <a:t> 1, VSG protein)-kontinuální množení</a:t>
            </a:r>
          </a:p>
          <a:p>
            <a:pPr lvl="1"/>
            <a:r>
              <a:rPr lang="cs-CZ" dirty="0"/>
              <a:t>Imunosuprese</a:t>
            </a:r>
          </a:p>
          <a:p>
            <a:pPr lvl="1"/>
            <a:r>
              <a:rPr lang="cs-CZ" dirty="0"/>
              <a:t>Lymfatická tkáň- slezina, uzliny, </a:t>
            </a:r>
            <a:r>
              <a:rPr lang="cs-CZ" dirty="0" err="1"/>
              <a:t>intersticium</a:t>
            </a:r>
            <a:endParaRPr lang="cs-CZ" dirty="0"/>
          </a:p>
          <a:p>
            <a:pPr lvl="1"/>
            <a:r>
              <a:rPr lang="cs-CZ" dirty="0"/>
              <a:t>Nespecifická </a:t>
            </a:r>
            <a:r>
              <a:rPr lang="cs-CZ" dirty="0" err="1"/>
              <a:t>lymoplasmocytární</a:t>
            </a:r>
            <a:r>
              <a:rPr lang="cs-CZ" dirty="0"/>
              <a:t> meningitida, demyelinizace</a:t>
            </a:r>
          </a:p>
          <a:p>
            <a:pPr lvl="1"/>
            <a:r>
              <a:rPr lang="cs-CZ" dirty="0" err="1"/>
              <a:t>Pakarditida</a:t>
            </a:r>
            <a:r>
              <a:rPr lang="cs-CZ" dirty="0"/>
              <a:t>- </a:t>
            </a:r>
            <a:r>
              <a:rPr lang="cs-CZ" dirty="0" err="1"/>
              <a:t>lymofcytární</a:t>
            </a:r>
            <a:r>
              <a:rPr lang="cs-CZ" dirty="0"/>
              <a:t> infiltrát, arytmie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8294" y="5373216"/>
            <a:ext cx="2015706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Africká </a:t>
            </a:r>
            <a:r>
              <a:rPr lang="cs-CZ" dirty="0" err="1"/>
              <a:t>trypanosomisa</a:t>
            </a:r>
            <a:r>
              <a:rPr lang="cs-CZ" dirty="0"/>
              <a:t>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412776"/>
            <a:ext cx="7632848" cy="496855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Klinika</a:t>
            </a:r>
          </a:p>
          <a:p>
            <a:pPr lvl="1"/>
            <a:r>
              <a:rPr lang="cs-CZ" b="1" dirty="0"/>
              <a:t>Primární fáze- </a:t>
            </a:r>
            <a:r>
              <a:rPr lang="cs-CZ" dirty="0" err="1"/>
              <a:t>trypanomový</a:t>
            </a:r>
            <a:r>
              <a:rPr lang="cs-CZ" dirty="0"/>
              <a:t> </a:t>
            </a:r>
            <a:r>
              <a:rPr lang="cs-CZ" dirty="0" err="1"/>
              <a:t>šnakr</a:t>
            </a:r>
            <a:endParaRPr lang="cs-CZ" dirty="0"/>
          </a:p>
          <a:p>
            <a:pPr lvl="1"/>
            <a:r>
              <a:rPr lang="cs-CZ" b="1" dirty="0" err="1"/>
              <a:t>Hematolymfatická</a:t>
            </a:r>
            <a:r>
              <a:rPr lang="cs-CZ" b="1" dirty="0"/>
              <a:t> fáze- </a:t>
            </a:r>
            <a:r>
              <a:rPr lang="cs-CZ" dirty="0" err="1"/>
              <a:t>Winterbottomův</a:t>
            </a:r>
            <a:r>
              <a:rPr lang="cs-CZ" dirty="0"/>
              <a:t> příznak,  horečka, </a:t>
            </a:r>
            <a:r>
              <a:rPr lang="cs-CZ" dirty="0" err="1"/>
              <a:t>flu</a:t>
            </a:r>
            <a:r>
              <a:rPr lang="cs-CZ" dirty="0"/>
              <a:t>-</a:t>
            </a:r>
            <a:r>
              <a:rPr lang="cs-CZ" dirty="0" err="1"/>
              <a:t>like</a:t>
            </a:r>
            <a:r>
              <a:rPr lang="cs-CZ" dirty="0"/>
              <a:t> sy,  arytmie, svědění, anorexie, anemie, </a:t>
            </a:r>
            <a:r>
              <a:rPr lang="cs-CZ" dirty="0" err="1"/>
              <a:t>interkurentní</a:t>
            </a:r>
            <a:r>
              <a:rPr lang="cs-CZ" dirty="0"/>
              <a:t> infekce (plicní), albuminurie, otoky</a:t>
            </a:r>
          </a:p>
          <a:p>
            <a:pPr lvl="1"/>
            <a:r>
              <a:rPr lang="cs-CZ" b="1" dirty="0"/>
              <a:t>Meningoencefalitická fáze-apatie</a:t>
            </a:r>
            <a:r>
              <a:rPr lang="cs-CZ" dirty="0"/>
              <a:t>, hypersomnie,</a:t>
            </a:r>
            <a:r>
              <a:rPr lang="cs-CZ" dirty="0" err="1"/>
              <a:t>dyskineze</a:t>
            </a:r>
            <a:r>
              <a:rPr lang="cs-CZ" dirty="0"/>
              <a:t>, křeče, hluboká hyperestesie,edém mozku, psychiatrické poruchy, </a:t>
            </a:r>
            <a:r>
              <a:rPr lang="cs-CZ" dirty="0" err="1"/>
              <a:t>hypogonadismus</a:t>
            </a:r>
            <a:r>
              <a:rPr lang="cs-CZ" dirty="0"/>
              <a:t>,</a:t>
            </a:r>
            <a:r>
              <a:rPr lang="cs-CZ" dirty="0" err="1"/>
              <a:t>amenorhea</a:t>
            </a:r>
            <a:r>
              <a:rPr lang="cs-CZ" dirty="0"/>
              <a:t>,potrat, selhání nadledvin, </a:t>
            </a:r>
            <a:r>
              <a:rPr lang="cs-CZ" dirty="0" err="1"/>
              <a:t>dysfce</a:t>
            </a:r>
            <a:r>
              <a:rPr lang="cs-CZ" dirty="0"/>
              <a:t> </a:t>
            </a:r>
            <a:r>
              <a:rPr lang="cs-CZ" dirty="0" err="1"/>
              <a:t>šž</a:t>
            </a:r>
            <a:r>
              <a:rPr lang="cs-CZ" dirty="0"/>
              <a:t>,</a:t>
            </a:r>
          </a:p>
          <a:p>
            <a:r>
              <a:rPr lang="cs-CZ" dirty="0"/>
              <a:t>Výskyt</a:t>
            </a:r>
          </a:p>
          <a:p>
            <a:pPr lvl="1"/>
            <a:r>
              <a:rPr lang="cs-CZ" dirty="0"/>
              <a:t>15° s.</a:t>
            </a:r>
            <a:r>
              <a:rPr lang="cs-CZ" dirty="0" err="1"/>
              <a:t>š</a:t>
            </a:r>
            <a:r>
              <a:rPr lang="cs-CZ" dirty="0"/>
              <a:t>. až 15° </a:t>
            </a:r>
            <a:r>
              <a:rPr lang="cs-CZ" dirty="0" err="1"/>
              <a:t>j.š</a:t>
            </a:r>
            <a:r>
              <a:rPr lang="cs-CZ" dirty="0"/>
              <a:t>.- Epidemický výskyt (ochranný účinek dom. Zvířat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477713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2074223" cy="375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794641"/>
            <a:ext cx="5861983" cy="306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Africká trypanosomiasa III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PAS+, vysoká FW, elevace JT, </a:t>
            </a:r>
            <a:r>
              <a:rPr lang="cs-CZ" dirty="0" err="1"/>
              <a:t>cave</a:t>
            </a:r>
            <a:r>
              <a:rPr lang="cs-CZ" dirty="0"/>
              <a:t> –</a:t>
            </a:r>
            <a:r>
              <a:rPr lang="cs-CZ" dirty="0" err="1"/>
              <a:t>IgM</a:t>
            </a:r>
            <a:endParaRPr lang="cs-CZ" dirty="0"/>
          </a:p>
          <a:p>
            <a:pPr lvl="1"/>
            <a:r>
              <a:rPr lang="cs-CZ" dirty="0" err="1"/>
              <a:t>Giemsa</a:t>
            </a:r>
            <a:r>
              <a:rPr lang="cs-CZ" dirty="0"/>
              <a:t>, ELISA, KFR, PCR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 err="1"/>
              <a:t>Pentamidin</a:t>
            </a:r>
            <a:r>
              <a:rPr lang="cs-CZ" dirty="0"/>
              <a:t>, </a:t>
            </a:r>
            <a:r>
              <a:rPr lang="cs-CZ" dirty="0" err="1"/>
              <a:t>Eflornithin</a:t>
            </a:r>
            <a:r>
              <a:rPr lang="cs-CZ" dirty="0"/>
              <a:t>- inhibitor ornitin. Cyklu, deriváty urey- </a:t>
            </a:r>
            <a:r>
              <a:rPr lang="cs-CZ" dirty="0" err="1"/>
              <a:t>Suramin</a:t>
            </a:r>
            <a:r>
              <a:rPr lang="cs-CZ" dirty="0"/>
              <a:t>, deriváty As- </a:t>
            </a:r>
            <a:r>
              <a:rPr lang="cs-CZ" dirty="0" err="1"/>
              <a:t>Melarsoprol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Americká trypanosomiasa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T. </a:t>
            </a:r>
            <a:r>
              <a:rPr lang="cs-CZ" dirty="0" err="1"/>
              <a:t>cruzi</a:t>
            </a:r>
            <a:r>
              <a:rPr lang="cs-CZ" dirty="0"/>
              <a:t> </a:t>
            </a:r>
            <a:r>
              <a:rPr lang="cs-CZ" dirty="0" err="1"/>
              <a:t>Chagas</a:t>
            </a:r>
            <a:endParaRPr lang="cs-CZ" dirty="0"/>
          </a:p>
          <a:p>
            <a:r>
              <a:rPr lang="cs-CZ" dirty="0"/>
              <a:t>Výskyt: Latinská Amerika, jih USA</a:t>
            </a:r>
          </a:p>
          <a:p>
            <a:r>
              <a:rPr lang="cs-CZ" dirty="0"/>
              <a:t>Vektor- ploštice </a:t>
            </a:r>
            <a:r>
              <a:rPr lang="cs-CZ" dirty="0" err="1"/>
              <a:t>Triatominae</a:t>
            </a:r>
            <a:endParaRPr lang="cs-CZ" dirty="0"/>
          </a:p>
          <a:p>
            <a:r>
              <a:rPr lang="cs-CZ" dirty="0"/>
              <a:t>Reservoár:člověk,150 druhů savců (pásovec,lenochod,mravenečník, vačnatci, letouni,primáti, drůbež…)</a:t>
            </a:r>
          </a:p>
          <a:p>
            <a:r>
              <a:rPr lang="cs-CZ" dirty="0"/>
              <a:t>Přenos také: transplantace,transfuse, alimentárně-vačice, palmové listy</a:t>
            </a:r>
          </a:p>
          <a:p>
            <a:r>
              <a:rPr lang="cs-CZ" dirty="0"/>
              <a:t>Intracelulární lokalizace –jaderné buňky</a:t>
            </a:r>
          </a:p>
          <a:p>
            <a:r>
              <a:rPr lang="cs-CZ" dirty="0"/>
              <a:t>Akutní x chronická fáze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Americká </a:t>
            </a:r>
            <a:r>
              <a:rPr lang="cs-CZ" dirty="0" err="1"/>
              <a:t>trypnosomiasa</a:t>
            </a:r>
            <a:r>
              <a:rPr lang="cs-CZ" dirty="0"/>
              <a:t>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268760"/>
            <a:ext cx="8100392" cy="54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ID: 7-30 dní… desetiletí</a:t>
            </a:r>
          </a:p>
          <a:p>
            <a:r>
              <a:rPr lang="cs-CZ" dirty="0"/>
              <a:t>Akutní fáze (mortalita 5-15%)</a:t>
            </a:r>
          </a:p>
          <a:p>
            <a:pPr lvl="1"/>
            <a:r>
              <a:rPr lang="cs-CZ" dirty="0" err="1"/>
              <a:t>Chagom</a:t>
            </a:r>
            <a:r>
              <a:rPr lang="cs-CZ" dirty="0"/>
              <a:t>- lok. reakce, </a:t>
            </a:r>
            <a:r>
              <a:rPr lang="cs-CZ" dirty="0" err="1"/>
              <a:t>Roman</a:t>
            </a:r>
            <a:r>
              <a:rPr lang="cs-CZ" dirty="0"/>
              <a:t>͂</a:t>
            </a:r>
            <a:r>
              <a:rPr lang="cs-CZ" dirty="0" err="1"/>
              <a:t>ův</a:t>
            </a:r>
            <a:r>
              <a:rPr lang="cs-CZ" dirty="0"/>
              <a:t> syndrom- vstupní brána, </a:t>
            </a:r>
            <a:r>
              <a:rPr lang="cs-CZ" dirty="0" err="1"/>
              <a:t>konjunktivitis</a:t>
            </a:r>
            <a:r>
              <a:rPr lang="cs-CZ" dirty="0"/>
              <a:t>, edém víček, region. </a:t>
            </a:r>
            <a:r>
              <a:rPr lang="cs-CZ" dirty="0" err="1"/>
              <a:t>Lymfadenitis</a:t>
            </a:r>
            <a:r>
              <a:rPr lang="cs-CZ" dirty="0"/>
              <a:t>, </a:t>
            </a:r>
            <a:r>
              <a:rPr lang="cs-CZ" dirty="0" err="1"/>
              <a:t>dakryocystitis</a:t>
            </a:r>
            <a:endParaRPr lang="cs-CZ" dirty="0"/>
          </a:p>
          <a:p>
            <a:pPr lvl="1"/>
            <a:r>
              <a:rPr lang="cs-CZ" dirty="0"/>
              <a:t> fibroblasty, makrofágy, svaly- i srdeční, mozek</a:t>
            </a:r>
          </a:p>
          <a:p>
            <a:pPr lvl="1"/>
            <a:r>
              <a:rPr lang="cs-CZ" dirty="0"/>
              <a:t>Septický průběh s </a:t>
            </a:r>
            <a:r>
              <a:rPr lang="cs-CZ" dirty="0" err="1"/>
              <a:t>multiorgánovým</a:t>
            </a:r>
            <a:r>
              <a:rPr lang="cs-CZ" dirty="0"/>
              <a:t> postižením- invaze  endotelu</a:t>
            </a:r>
          </a:p>
          <a:p>
            <a:pPr lvl="1"/>
            <a:r>
              <a:rPr lang="cs-CZ" dirty="0"/>
              <a:t>generalizovaná lymfadenopatie, výpotky, dilatace srdce, akutní myokarditida, </a:t>
            </a:r>
            <a:r>
              <a:rPr lang="cs-CZ" dirty="0" err="1"/>
              <a:t>serofibrinosní</a:t>
            </a:r>
            <a:r>
              <a:rPr lang="cs-CZ" dirty="0"/>
              <a:t> perikarditida, postižení převodního systému, svalová </a:t>
            </a:r>
            <a:r>
              <a:rPr lang="cs-CZ" dirty="0" err="1"/>
              <a:t>lipodystrofie</a:t>
            </a:r>
            <a:r>
              <a:rPr lang="cs-CZ" dirty="0"/>
              <a:t> , </a:t>
            </a:r>
            <a:r>
              <a:rPr lang="cs-CZ" dirty="0" err="1"/>
              <a:t>hepatosplenomegalie</a:t>
            </a:r>
            <a:endParaRPr lang="cs-CZ" dirty="0"/>
          </a:p>
          <a:p>
            <a:pPr lvl="1"/>
            <a:r>
              <a:rPr lang="cs-CZ" dirty="0"/>
              <a:t>Horečka, tachykardie, neprospívání, dušnost,průjem, křeče, somnolence, koma</a:t>
            </a:r>
          </a:p>
          <a:p>
            <a:r>
              <a:rPr lang="cs-CZ" dirty="0" err="1"/>
              <a:t>Indeterminovaná</a:t>
            </a:r>
            <a:r>
              <a:rPr lang="cs-CZ" dirty="0"/>
              <a:t> fáze- němá (cca 10-20 let),</a:t>
            </a:r>
          </a:p>
          <a:p>
            <a:pPr lvl="1"/>
            <a:r>
              <a:rPr lang="cs-CZ" dirty="0"/>
              <a:t> „Myokarditida se tu zjišťuje náhodně, zpravidla při soudní pitvě po násilné smrti následkem úrazu“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D:\Lupo_PenSuite_v2010.04_Full\MyFiles\MyPictures\Kroužek\chagasova nemoc\stažený soubo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546608" cy="3068960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03096"/>
            <a:ext cx="4211960" cy="315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6598" y="0"/>
            <a:ext cx="390740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2823" y="3429000"/>
            <a:ext cx="4781177" cy="328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Americká trypanosomiasa III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7800" y="1600200"/>
            <a:ext cx="7084640" cy="4349079"/>
          </a:xfrm>
        </p:spPr>
        <p:txBody>
          <a:bodyPr/>
          <a:lstStyle/>
          <a:p>
            <a:r>
              <a:rPr lang="cs-CZ" sz="2800" dirty="0"/>
              <a:t>Chronická fáze (1/3  nakažených)</a:t>
            </a:r>
          </a:p>
          <a:p>
            <a:pPr lvl="1"/>
            <a:r>
              <a:rPr lang="cs-CZ" sz="2400" dirty="0"/>
              <a:t>Chronická myokarditida,kardiomyopatie dilatace komor, aneurysma, trombosa LK/PK s </a:t>
            </a:r>
            <a:r>
              <a:rPr lang="cs-CZ" sz="2400" dirty="0" err="1"/>
              <a:t>embolizací</a:t>
            </a:r>
            <a:r>
              <a:rPr lang="cs-CZ" sz="2400" dirty="0"/>
              <a:t> </a:t>
            </a:r>
          </a:p>
          <a:p>
            <a:pPr lvl="1"/>
            <a:r>
              <a:rPr lang="cs-CZ" sz="2400" dirty="0"/>
              <a:t>Úbytek neuronů v PS gangliích  (AI </a:t>
            </a:r>
            <a:r>
              <a:rPr lang="cs-CZ" sz="2400" dirty="0" err="1"/>
              <a:t>rce</a:t>
            </a:r>
            <a:r>
              <a:rPr lang="cs-CZ" sz="2400" dirty="0"/>
              <a:t>)  -&gt; funkční poruchy a </a:t>
            </a:r>
            <a:r>
              <a:rPr lang="cs-CZ" sz="2400" dirty="0" err="1"/>
              <a:t>megaviscerální</a:t>
            </a:r>
            <a:r>
              <a:rPr lang="cs-CZ" sz="2400" dirty="0"/>
              <a:t> sy- dysfagie,</a:t>
            </a:r>
            <a:r>
              <a:rPr lang="cs-CZ" sz="2400" dirty="0" err="1"/>
              <a:t>odynofagie</a:t>
            </a:r>
            <a:r>
              <a:rPr lang="cs-CZ" sz="2400" dirty="0"/>
              <a:t>, hypertrofie příušní žlázy, GER, zácpa, meteorismus, malnutrice</a:t>
            </a:r>
          </a:p>
          <a:p>
            <a:pPr lvl="1"/>
            <a:r>
              <a:rPr lang="cs-CZ" sz="2400" dirty="0" err="1"/>
              <a:t>Myositida</a:t>
            </a:r>
            <a:r>
              <a:rPr lang="cs-CZ" sz="2400" dirty="0"/>
              <a:t> (HIV- oční), chronická encefalopatie-poruchy paměti, snížení IQ</a:t>
            </a:r>
          </a:p>
          <a:p>
            <a:r>
              <a:rPr lang="cs-CZ" sz="2800" dirty="0"/>
              <a:t>Kongenitální forma- SA, </a:t>
            </a:r>
            <a:r>
              <a:rPr lang="cs-CZ" sz="2800" dirty="0" err="1"/>
              <a:t>hepatosplenomegalie</a:t>
            </a:r>
            <a:r>
              <a:rPr lang="cs-CZ" sz="2800" dirty="0"/>
              <a:t>, převodní poruchy, progresivní neurologické poruchy, krvácivé stavy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39" y="0"/>
            <a:ext cx="3890221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315122"/>
            <a:ext cx="4716016" cy="354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32040" cy="325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lékař x parazitolog</a:t>
            </a:r>
          </a:p>
          <a:p>
            <a:r>
              <a:rPr lang="cs-CZ" dirty="0"/>
              <a:t>Osobní + farmakologická anamnesa- prognosa</a:t>
            </a:r>
          </a:p>
          <a:p>
            <a:r>
              <a:rPr lang="cs-CZ" dirty="0"/>
              <a:t>Alergie</a:t>
            </a:r>
          </a:p>
          <a:p>
            <a:r>
              <a:rPr lang="cs-CZ" dirty="0"/>
              <a:t>Gynekologická A. těhotenství</a:t>
            </a:r>
          </a:p>
          <a:p>
            <a:r>
              <a:rPr lang="cs-CZ" dirty="0"/>
              <a:t>Sociální A. - zaměstnání, koníčky</a:t>
            </a:r>
          </a:p>
          <a:p>
            <a:r>
              <a:rPr lang="cs-CZ" dirty="0"/>
              <a:t>Epidemiologická A. -nejdůležitější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Americká trypanosomiasa 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Akutní fáze</a:t>
            </a:r>
          </a:p>
          <a:p>
            <a:pPr lvl="2"/>
            <a:r>
              <a:rPr lang="cs-CZ" dirty="0"/>
              <a:t>Mikroskopicky- tenký nátěr/ tlustá kapka</a:t>
            </a:r>
          </a:p>
          <a:p>
            <a:pPr lvl="2"/>
            <a:r>
              <a:rPr lang="cs-CZ" dirty="0"/>
              <a:t>Biopsie- </a:t>
            </a:r>
            <a:r>
              <a:rPr lang="cs-CZ" dirty="0" err="1"/>
              <a:t>imunohistochemie</a:t>
            </a:r>
            <a:endParaRPr lang="cs-CZ" dirty="0"/>
          </a:p>
          <a:p>
            <a:pPr lvl="2"/>
            <a:r>
              <a:rPr lang="cs-CZ" dirty="0" err="1"/>
              <a:t>Xenodiagnostika</a:t>
            </a:r>
            <a:r>
              <a:rPr lang="cs-CZ" dirty="0"/>
              <a:t>- sání na pac.-85% úspěšnost v </a:t>
            </a:r>
            <a:r>
              <a:rPr lang="cs-CZ" dirty="0" err="1"/>
              <a:t>ak</a:t>
            </a:r>
            <a:r>
              <a:rPr lang="cs-CZ" dirty="0"/>
              <a:t>. Fázi (</a:t>
            </a:r>
            <a:r>
              <a:rPr lang="cs-CZ" dirty="0" err="1"/>
              <a:t>Dif.dg</a:t>
            </a:r>
            <a:r>
              <a:rPr lang="cs-CZ" dirty="0"/>
              <a:t>. T.</a:t>
            </a:r>
            <a:r>
              <a:rPr lang="cs-CZ" dirty="0" err="1"/>
              <a:t>rangeli</a:t>
            </a:r>
            <a:r>
              <a:rPr lang="cs-CZ" dirty="0"/>
              <a:t>- nepatogenní)</a:t>
            </a:r>
          </a:p>
          <a:p>
            <a:pPr lvl="1"/>
            <a:r>
              <a:rPr lang="cs-CZ" dirty="0"/>
              <a:t>Chronická fáze</a:t>
            </a:r>
          </a:p>
          <a:p>
            <a:pPr lvl="2"/>
            <a:r>
              <a:rPr lang="cs-CZ" dirty="0" err="1"/>
              <a:t>Serologie</a:t>
            </a:r>
            <a:r>
              <a:rPr lang="cs-CZ" dirty="0"/>
              <a:t>-KFR, ELISA</a:t>
            </a:r>
          </a:p>
          <a:p>
            <a:pPr lvl="2"/>
            <a:r>
              <a:rPr lang="cs-CZ" dirty="0"/>
              <a:t>PCR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/>
              <a:t>Pouze akutní fáze – </a:t>
            </a:r>
            <a:r>
              <a:rPr lang="cs-CZ" dirty="0" err="1"/>
              <a:t>Benznidazol</a:t>
            </a:r>
            <a:r>
              <a:rPr lang="cs-CZ" dirty="0"/>
              <a:t>,</a:t>
            </a:r>
            <a:r>
              <a:rPr lang="cs-CZ" dirty="0" err="1"/>
              <a:t>Nifurtimox</a:t>
            </a:r>
            <a:r>
              <a:rPr lang="cs-CZ" dirty="0"/>
              <a:t>, </a:t>
            </a:r>
            <a:r>
              <a:rPr lang="cs-CZ" dirty="0" err="1"/>
              <a:t>Allopurinol</a:t>
            </a:r>
            <a:endParaRPr lang="cs-CZ" dirty="0"/>
          </a:p>
          <a:p>
            <a:pPr lvl="1"/>
            <a:r>
              <a:rPr lang="cs-CZ" dirty="0"/>
              <a:t>Chronická fáze- pouze po transplantaci (prevence reaktivace)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779912" cy="457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6772" y="2996952"/>
            <a:ext cx="5316522" cy="386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Leishmaniosy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412776"/>
            <a:ext cx="7560840" cy="5040560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Leishmania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 (Komplex L.</a:t>
            </a:r>
            <a:r>
              <a:rPr lang="cs-CZ" dirty="0" err="1"/>
              <a:t>donovani</a:t>
            </a:r>
            <a:r>
              <a:rPr lang="cs-CZ" dirty="0"/>
              <a:t>, L.</a:t>
            </a:r>
            <a:r>
              <a:rPr lang="cs-CZ" dirty="0" err="1"/>
              <a:t>braziliensis</a:t>
            </a:r>
            <a:r>
              <a:rPr lang="cs-CZ" dirty="0"/>
              <a:t>, L.</a:t>
            </a:r>
            <a:r>
              <a:rPr lang="cs-CZ" dirty="0" err="1"/>
              <a:t>mexicana</a:t>
            </a:r>
            <a:r>
              <a:rPr lang="cs-CZ" dirty="0"/>
              <a:t>) </a:t>
            </a:r>
          </a:p>
          <a:p>
            <a:r>
              <a:rPr lang="cs-CZ" dirty="0"/>
              <a:t>Formy: kožní, </a:t>
            </a:r>
            <a:r>
              <a:rPr lang="cs-CZ" dirty="0" err="1"/>
              <a:t>mukokutánní</a:t>
            </a:r>
            <a:r>
              <a:rPr lang="cs-CZ" dirty="0"/>
              <a:t>, viscerální</a:t>
            </a:r>
          </a:p>
          <a:p>
            <a:r>
              <a:rPr lang="cs-CZ" dirty="0"/>
              <a:t>Přenašeč: </a:t>
            </a:r>
            <a:r>
              <a:rPr lang="cs-CZ" dirty="0" err="1"/>
              <a:t>Phlebotomus</a:t>
            </a:r>
            <a:r>
              <a:rPr lang="cs-CZ" dirty="0"/>
              <a:t>, </a:t>
            </a:r>
            <a:r>
              <a:rPr lang="cs-CZ" dirty="0" err="1"/>
              <a:t>Lutzomia</a:t>
            </a:r>
            <a:endParaRPr lang="cs-CZ" dirty="0"/>
          </a:p>
          <a:p>
            <a:r>
              <a:rPr lang="cs-CZ" dirty="0" err="1"/>
              <a:t>Reservoar</a:t>
            </a:r>
            <a:r>
              <a:rPr lang="cs-CZ" dirty="0"/>
              <a:t>: pes, člověk</a:t>
            </a:r>
          </a:p>
          <a:p>
            <a:pPr lvl="1"/>
            <a:r>
              <a:rPr lang="cs-CZ" dirty="0" err="1"/>
              <a:t>Paleotropy</a:t>
            </a:r>
            <a:r>
              <a:rPr lang="cs-CZ" dirty="0"/>
              <a:t>: hlodavci- </a:t>
            </a:r>
            <a:r>
              <a:rPr lang="cs-CZ" dirty="0" err="1"/>
              <a:t>pískomil</a:t>
            </a:r>
            <a:r>
              <a:rPr lang="cs-CZ" dirty="0"/>
              <a:t>,veverka šiku;</a:t>
            </a:r>
            <a:r>
              <a:rPr lang="cs-CZ" dirty="0" err="1"/>
              <a:t>hymzožravci</a:t>
            </a:r>
            <a:r>
              <a:rPr lang="cs-CZ" dirty="0"/>
              <a:t>-ježek ušatý ; primáti-kočkodan; šelmy- serval, </a:t>
            </a:r>
            <a:r>
              <a:rPr lang="cs-CZ" dirty="0" err="1"/>
              <a:t>psík</a:t>
            </a:r>
            <a:r>
              <a:rPr lang="cs-CZ" dirty="0"/>
              <a:t> mývalovitý, liška, kolčava, ženetka; damani</a:t>
            </a:r>
          </a:p>
          <a:p>
            <a:pPr lvl="1"/>
            <a:r>
              <a:rPr lang="cs-CZ" dirty="0" err="1"/>
              <a:t>Neotropy</a:t>
            </a:r>
            <a:r>
              <a:rPr lang="cs-CZ" dirty="0"/>
              <a:t>:Hlodavci –křečci,korové, aguti; vačnatci- vačice; primáti-malpa , </a:t>
            </a:r>
            <a:r>
              <a:rPr lang="cs-CZ" dirty="0" err="1"/>
              <a:t>chvostan</a:t>
            </a:r>
            <a:r>
              <a:rPr lang="cs-CZ" dirty="0"/>
              <a:t> ; šelmy- nosál ; </a:t>
            </a:r>
            <a:r>
              <a:rPr lang="cs-CZ" dirty="0" err="1"/>
              <a:t>xenarthra</a:t>
            </a:r>
            <a:r>
              <a:rPr lang="cs-CZ" dirty="0"/>
              <a:t>- mravenečník, lenochod</a:t>
            </a:r>
          </a:p>
          <a:p>
            <a:r>
              <a:rPr lang="cs-CZ" dirty="0"/>
              <a:t>Cyklus </a:t>
            </a:r>
          </a:p>
          <a:p>
            <a:pPr lvl="1"/>
            <a:r>
              <a:rPr lang="cs-CZ" dirty="0"/>
              <a:t>Chybí sexuální stadium</a:t>
            </a:r>
          </a:p>
          <a:p>
            <a:pPr lvl="1"/>
            <a:r>
              <a:rPr lang="cs-CZ" dirty="0" err="1"/>
              <a:t>Promastigotní</a:t>
            </a:r>
            <a:r>
              <a:rPr lang="cs-CZ" dirty="0"/>
              <a:t> forma-v přenašeči-</a:t>
            </a:r>
            <a:r>
              <a:rPr lang="cs-CZ" dirty="0" err="1"/>
              <a:t>Amastigotní</a:t>
            </a:r>
            <a:r>
              <a:rPr lang="cs-CZ" dirty="0"/>
              <a:t> forma (savec)- změna přes vazbu na CRP</a:t>
            </a:r>
          </a:p>
          <a:p>
            <a:pPr lvl="1"/>
            <a:r>
              <a:rPr lang="cs-CZ" dirty="0"/>
              <a:t>Intracelulární- makrofágy- bránění fůze </a:t>
            </a:r>
            <a:r>
              <a:rPr lang="cs-CZ" dirty="0" err="1"/>
              <a:t>fagosomu</a:t>
            </a:r>
            <a:r>
              <a:rPr lang="cs-CZ" dirty="0"/>
              <a:t> s </a:t>
            </a:r>
            <a:r>
              <a:rPr lang="cs-CZ" dirty="0" err="1"/>
              <a:t>lysosomem</a:t>
            </a:r>
            <a:r>
              <a:rPr lang="cs-CZ" dirty="0"/>
              <a:t>, dendritické bb, fibroblasty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39"/>
            <a:ext cx="5292080" cy="335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548680"/>
            <a:ext cx="3456384" cy="240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886" y="4037193"/>
            <a:ext cx="2318914" cy="205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05064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19" y="4005064"/>
            <a:ext cx="3069379" cy="204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Leishmaniosy</a:t>
            </a:r>
            <a:r>
              <a:rPr lang="cs-CZ" dirty="0"/>
              <a:t>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L. Starého světa</a:t>
            </a:r>
          </a:p>
          <a:p>
            <a:pPr lvl="1"/>
            <a:r>
              <a:rPr lang="cs-CZ" dirty="0"/>
              <a:t>Kožní- L. major, L. </a:t>
            </a:r>
            <a:r>
              <a:rPr lang="cs-CZ" dirty="0" err="1"/>
              <a:t>tropica</a:t>
            </a:r>
            <a:endParaRPr lang="cs-CZ" dirty="0"/>
          </a:p>
          <a:p>
            <a:pPr lvl="1"/>
            <a:r>
              <a:rPr lang="cs-CZ" dirty="0"/>
              <a:t>Viscerální-L. </a:t>
            </a:r>
            <a:r>
              <a:rPr lang="cs-CZ" dirty="0" err="1"/>
              <a:t>donovani</a:t>
            </a:r>
            <a:r>
              <a:rPr lang="cs-CZ" dirty="0"/>
              <a:t>, L. </a:t>
            </a:r>
            <a:r>
              <a:rPr lang="cs-CZ" dirty="0" err="1"/>
              <a:t>infantum</a:t>
            </a:r>
            <a:endParaRPr lang="cs-CZ" dirty="0"/>
          </a:p>
          <a:p>
            <a:r>
              <a:rPr lang="cs-CZ" dirty="0"/>
              <a:t>L. Nového světa</a:t>
            </a:r>
          </a:p>
          <a:p>
            <a:pPr lvl="1"/>
            <a:r>
              <a:rPr lang="cs-CZ" dirty="0"/>
              <a:t>Kožní- L. </a:t>
            </a:r>
            <a:r>
              <a:rPr lang="cs-CZ" dirty="0" err="1"/>
              <a:t>mexicana</a:t>
            </a:r>
            <a:r>
              <a:rPr lang="cs-CZ" dirty="0"/>
              <a:t>,L. </a:t>
            </a:r>
            <a:r>
              <a:rPr lang="cs-CZ" dirty="0" err="1"/>
              <a:t>amazonensis</a:t>
            </a:r>
            <a:r>
              <a:rPr lang="cs-CZ" dirty="0"/>
              <a:t> …(12 ze 14 druhů L. Nového světa )- </a:t>
            </a:r>
            <a:r>
              <a:rPr lang="cs-CZ" dirty="0" err="1"/>
              <a:t>Uta</a:t>
            </a:r>
            <a:r>
              <a:rPr lang="cs-CZ" dirty="0"/>
              <a:t>, </a:t>
            </a:r>
            <a:r>
              <a:rPr lang="cs-CZ" dirty="0" err="1"/>
              <a:t>chiclero</a:t>
            </a:r>
            <a:r>
              <a:rPr lang="cs-CZ" dirty="0"/>
              <a:t>´s </a:t>
            </a:r>
            <a:r>
              <a:rPr lang="cs-CZ" dirty="0" err="1"/>
              <a:t>ulcers</a:t>
            </a:r>
            <a:endParaRPr lang="cs-CZ" dirty="0"/>
          </a:p>
          <a:p>
            <a:pPr lvl="1"/>
            <a:r>
              <a:rPr lang="cs-CZ" dirty="0" err="1"/>
              <a:t>Mukokutánní</a:t>
            </a:r>
            <a:r>
              <a:rPr lang="cs-CZ" dirty="0"/>
              <a:t>- L. </a:t>
            </a:r>
            <a:r>
              <a:rPr lang="cs-CZ" dirty="0" err="1"/>
              <a:t>braziliensis</a:t>
            </a:r>
            <a:r>
              <a:rPr lang="cs-CZ" dirty="0"/>
              <a:t>, L. </a:t>
            </a:r>
            <a:r>
              <a:rPr lang="cs-CZ" dirty="0" err="1"/>
              <a:t>peruviana</a:t>
            </a:r>
            <a:endParaRPr lang="cs-CZ" dirty="0"/>
          </a:p>
          <a:p>
            <a:pPr lvl="1"/>
            <a:r>
              <a:rPr lang="cs-CZ" dirty="0"/>
              <a:t>Viscerální- L. </a:t>
            </a:r>
            <a:r>
              <a:rPr lang="cs-CZ" dirty="0" err="1"/>
              <a:t>Chagasi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Leishmaniosy</a:t>
            </a:r>
            <a:r>
              <a:rPr lang="cs-CZ" dirty="0"/>
              <a:t> III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340768"/>
            <a:ext cx="8964488" cy="551723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Patogeneze  a klinika  – neví se, jak které druhy dělají co…</a:t>
            </a:r>
          </a:p>
          <a:p>
            <a:pPr lvl="1"/>
            <a:r>
              <a:rPr lang="cs-CZ" dirty="0"/>
              <a:t>Kožní </a:t>
            </a:r>
          </a:p>
          <a:p>
            <a:pPr lvl="2"/>
            <a:r>
              <a:rPr lang="cs-CZ" dirty="0"/>
              <a:t> </a:t>
            </a:r>
            <a:r>
              <a:rPr lang="cs-CZ" dirty="0" err="1"/>
              <a:t>granulomatosní</a:t>
            </a:r>
            <a:r>
              <a:rPr lang="cs-CZ" dirty="0"/>
              <a:t> zánět- </a:t>
            </a:r>
            <a:r>
              <a:rPr lang="cs-CZ" dirty="0" err="1"/>
              <a:t>obrovskobb</a:t>
            </a:r>
            <a:r>
              <a:rPr lang="cs-CZ" dirty="0"/>
              <a:t> infiltrát, nekrosy, ulcerace</a:t>
            </a:r>
          </a:p>
          <a:p>
            <a:pPr lvl="2"/>
            <a:r>
              <a:rPr lang="cs-CZ" dirty="0"/>
              <a:t>Suchý vřed (městská ) /vlhký vřed (rurální)-</a:t>
            </a:r>
            <a:r>
              <a:rPr lang="cs-CZ" dirty="0" err="1"/>
              <a:t>hemorhagické</a:t>
            </a:r>
            <a:endParaRPr lang="cs-CZ" dirty="0"/>
          </a:p>
          <a:p>
            <a:pPr lvl="2"/>
            <a:r>
              <a:rPr lang="cs-CZ" dirty="0" err="1"/>
              <a:t>Leishmaniasis</a:t>
            </a:r>
            <a:r>
              <a:rPr lang="cs-CZ" dirty="0"/>
              <a:t> </a:t>
            </a:r>
            <a:r>
              <a:rPr lang="cs-CZ" dirty="0" err="1"/>
              <a:t>recidivans</a:t>
            </a:r>
            <a:r>
              <a:rPr lang="cs-CZ" dirty="0"/>
              <a:t> (</a:t>
            </a:r>
            <a:r>
              <a:rPr lang="cs-CZ" dirty="0" err="1"/>
              <a:t>lupoidní</a:t>
            </a:r>
            <a:r>
              <a:rPr lang="cs-CZ" dirty="0"/>
              <a:t> forma)…. Difusní kožní </a:t>
            </a:r>
            <a:r>
              <a:rPr lang="cs-CZ" dirty="0" err="1"/>
              <a:t>leishmaniosa</a:t>
            </a:r>
            <a:r>
              <a:rPr lang="cs-CZ" dirty="0"/>
              <a:t> (etiopská forma)</a:t>
            </a:r>
          </a:p>
          <a:p>
            <a:pPr lvl="1"/>
            <a:r>
              <a:rPr lang="cs-CZ" dirty="0" err="1"/>
              <a:t>Mukokutánní</a:t>
            </a:r>
            <a:r>
              <a:rPr lang="cs-CZ" dirty="0"/>
              <a:t> - </a:t>
            </a:r>
            <a:r>
              <a:rPr lang="cs-CZ" dirty="0" err="1"/>
              <a:t>Espundia</a:t>
            </a:r>
            <a:endParaRPr lang="cs-CZ" dirty="0"/>
          </a:p>
          <a:p>
            <a:pPr lvl="2"/>
            <a:r>
              <a:rPr lang="cs-CZ" dirty="0" err="1"/>
              <a:t>Nasoorální</a:t>
            </a:r>
            <a:r>
              <a:rPr lang="cs-CZ" dirty="0"/>
              <a:t>/ </a:t>
            </a:r>
            <a:r>
              <a:rPr lang="cs-CZ" dirty="0" err="1"/>
              <a:t>nasopharyngeální</a:t>
            </a:r>
            <a:r>
              <a:rPr lang="cs-CZ" dirty="0"/>
              <a:t> prostor-meta z  kožní léze jinde </a:t>
            </a:r>
          </a:p>
          <a:p>
            <a:pPr lvl="2"/>
            <a:r>
              <a:rPr lang="cs-CZ" dirty="0" err="1"/>
              <a:t>Endarteritida</a:t>
            </a:r>
            <a:r>
              <a:rPr lang="cs-CZ" dirty="0"/>
              <a:t> malých cév- nekrosy, ulcerace, </a:t>
            </a:r>
            <a:r>
              <a:rPr lang="cs-CZ" dirty="0" err="1"/>
              <a:t>likveface</a:t>
            </a:r>
            <a:r>
              <a:rPr lang="cs-CZ" dirty="0"/>
              <a:t> tkání</a:t>
            </a:r>
          </a:p>
          <a:p>
            <a:pPr lvl="2"/>
            <a:r>
              <a:rPr lang="cs-CZ" dirty="0"/>
              <a:t>Epistaxe, porucha dýchání,polykání, chron </a:t>
            </a:r>
            <a:r>
              <a:rPr lang="cs-CZ" dirty="0" err="1"/>
              <a:t>sisusitida</a:t>
            </a:r>
            <a:r>
              <a:rPr lang="cs-CZ" dirty="0"/>
              <a:t>, </a:t>
            </a:r>
            <a:r>
              <a:rPr lang="cs-CZ" dirty="0" err="1"/>
              <a:t>rhinitida</a:t>
            </a:r>
            <a:r>
              <a:rPr lang="cs-CZ" dirty="0"/>
              <a:t>, chrapot, afonie, dušnost, sek. pneumonie</a:t>
            </a:r>
          </a:p>
          <a:p>
            <a:pPr lvl="1"/>
            <a:r>
              <a:rPr lang="cs-CZ" dirty="0"/>
              <a:t>Viscerální- Kala-</a:t>
            </a:r>
            <a:r>
              <a:rPr lang="cs-CZ" dirty="0" err="1"/>
              <a:t>Azar</a:t>
            </a:r>
            <a:r>
              <a:rPr lang="cs-CZ" dirty="0"/>
              <a:t>- 90% letalita</a:t>
            </a:r>
          </a:p>
          <a:p>
            <a:pPr lvl="2"/>
            <a:r>
              <a:rPr lang="cs-CZ" dirty="0"/>
              <a:t>Slezina, játra, KD, LU</a:t>
            </a:r>
          </a:p>
          <a:p>
            <a:pPr lvl="2"/>
            <a:r>
              <a:rPr lang="cs-CZ" dirty="0"/>
              <a:t>Akumulace infikovaných makrofágů a </a:t>
            </a:r>
            <a:r>
              <a:rPr lang="cs-CZ" dirty="0" err="1"/>
              <a:t>plasmocytů</a:t>
            </a:r>
            <a:endParaRPr lang="cs-CZ" dirty="0"/>
          </a:p>
          <a:p>
            <a:pPr lvl="2"/>
            <a:r>
              <a:rPr lang="cs-CZ" dirty="0"/>
              <a:t>Ukládání i v Lamina propria střev, </a:t>
            </a:r>
            <a:r>
              <a:rPr lang="cs-CZ" dirty="0" err="1"/>
              <a:t>aleveolů</a:t>
            </a:r>
            <a:r>
              <a:rPr lang="cs-CZ" dirty="0"/>
              <a:t>, IK v ledvinách- </a:t>
            </a:r>
            <a:r>
              <a:rPr lang="cs-CZ" dirty="0" err="1"/>
              <a:t>nefro</a:t>
            </a:r>
            <a:r>
              <a:rPr lang="cs-CZ" dirty="0"/>
              <a:t> sy</a:t>
            </a:r>
          </a:p>
          <a:p>
            <a:pPr lvl="2"/>
            <a:r>
              <a:rPr lang="cs-CZ" dirty="0"/>
              <a:t>Horečka, </a:t>
            </a:r>
            <a:r>
              <a:rPr lang="cs-CZ" dirty="0" err="1"/>
              <a:t>pancytopenie</a:t>
            </a:r>
            <a:r>
              <a:rPr lang="cs-CZ" dirty="0"/>
              <a:t>, </a:t>
            </a:r>
            <a:r>
              <a:rPr lang="cs-CZ" dirty="0" err="1"/>
              <a:t>hepatosplenomegalie</a:t>
            </a:r>
            <a:r>
              <a:rPr lang="cs-CZ" dirty="0"/>
              <a:t>-nebolestivá</a:t>
            </a:r>
          </a:p>
          <a:p>
            <a:pPr lvl="2"/>
            <a:r>
              <a:rPr lang="cs-CZ" dirty="0"/>
              <a:t>Fulminantní hepatitida+ ikterus,ascites, mírná elevace JT</a:t>
            </a:r>
          </a:p>
          <a:p>
            <a:pPr lvl="2"/>
            <a:r>
              <a:rPr lang="cs-CZ" dirty="0"/>
              <a:t>Průjem, kašel, edém plic,</a:t>
            </a:r>
            <a:r>
              <a:rPr lang="cs-CZ" dirty="0" err="1"/>
              <a:t>interkurentní</a:t>
            </a:r>
            <a:r>
              <a:rPr lang="cs-CZ" dirty="0"/>
              <a:t> infekce, krvácení,anemický sy</a:t>
            </a:r>
          </a:p>
          <a:p>
            <a:pPr lvl="2"/>
            <a:r>
              <a:rPr lang="cs-CZ" dirty="0"/>
              <a:t>Kožní </a:t>
            </a:r>
            <a:r>
              <a:rPr lang="cs-CZ" dirty="0" err="1"/>
              <a:t>leishmanioid</a:t>
            </a:r>
            <a:r>
              <a:rPr lang="cs-CZ" dirty="0"/>
              <a:t>- </a:t>
            </a:r>
            <a:r>
              <a:rPr lang="cs-CZ" dirty="0" err="1"/>
              <a:t>postkalaazarová</a:t>
            </a:r>
            <a:r>
              <a:rPr lang="cs-CZ" dirty="0"/>
              <a:t> dermální </a:t>
            </a:r>
            <a:r>
              <a:rPr lang="cs-CZ" dirty="0" err="1"/>
              <a:t>leishmaniosa</a:t>
            </a:r>
            <a:endParaRPr lang="cs-CZ" dirty="0"/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23336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0648"/>
            <a:ext cx="192021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2160240" cy="292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501008"/>
            <a:ext cx="4067944" cy="314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573016"/>
            <a:ext cx="413377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Leishmaniosy</a:t>
            </a:r>
            <a:r>
              <a:rPr lang="cs-CZ" dirty="0"/>
              <a:t> 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Diagnostika-složitá…- příliš mnoho druhů</a:t>
            </a:r>
          </a:p>
          <a:p>
            <a:pPr lvl="1"/>
            <a:r>
              <a:rPr lang="cs-CZ" dirty="0"/>
              <a:t>Mikroskopicky punkcí z vředu, aspirát sleziny, jater, KD, LU- Barvení dle </a:t>
            </a:r>
            <a:r>
              <a:rPr lang="cs-CZ" dirty="0" err="1"/>
              <a:t>Giemsy</a:t>
            </a:r>
            <a:r>
              <a:rPr lang="cs-CZ" dirty="0"/>
              <a:t>-Romanovského</a:t>
            </a:r>
          </a:p>
          <a:p>
            <a:pPr lvl="1"/>
            <a:r>
              <a:rPr lang="cs-CZ" dirty="0" err="1"/>
              <a:t>Serologicky</a:t>
            </a:r>
            <a:r>
              <a:rPr lang="cs-CZ" dirty="0"/>
              <a:t>- ELISA</a:t>
            </a:r>
          </a:p>
          <a:p>
            <a:pPr lvl="1"/>
            <a:r>
              <a:rPr lang="cs-CZ" dirty="0"/>
              <a:t>PCR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/>
              <a:t> Soli antimonu: </a:t>
            </a:r>
            <a:r>
              <a:rPr lang="cs-CZ" dirty="0" err="1"/>
              <a:t>Stiboglukonát</a:t>
            </a:r>
            <a:r>
              <a:rPr lang="cs-CZ" dirty="0"/>
              <a:t> sodný + </a:t>
            </a:r>
            <a:r>
              <a:rPr lang="cs-CZ" dirty="0" err="1"/>
              <a:t>paromomycin</a:t>
            </a:r>
            <a:r>
              <a:rPr lang="cs-CZ" dirty="0"/>
              <a:t>, </a:t>
            </a:r>
            <a:r>
              <a:rPr lang="cs-CZ" dirty="0" err="1"/>
              <a:t>Antimonát</a:t>
            </a:r>
            <a:r>
              <a:rPr lang="cs-CZ" dirty="0"/>
              <a:t>  </a:t>
            </a:r>
            <a:r>
              <a:rPr lang="cs-CZ" dirty="0" err="1"/>
              <a:t>methylglukaminu</a:t>
            </a:r>
            <a:endParaRPr lang="cs-CZ" dirty="0"/>
          </a:p>
          <a:p>
            <a:pPr lvl="1"/>
            <a:r>
              <a:rPr lang="cs-CZ" dirty="0"/>
              <a:t>Soli síry: </a:t>
            </a:r>
            <a:r>
              <a:rPr lang="cs-CZ" dirty="0" err="1"/>
              <a:t>Disethionát</a:t>
            </a:r>
            <a:r>
              <a:rPr lang="cs-CZ" dirty="0"/>
              <a:t> </a:t>
            </a:r>
            <a:r>
              <a:rPr lang="cs-CZ" dirty="0" err="1"/>
              <a:t>pentamidinu</a:t>
            </a:r>
            <a:endParaRPr lang="cs-CZ" dirty="0"/>
          </a:p>
          <a:p>
            <a:pPr lvl="1"/>
            <a:r>
              <a:rPr lang="cs-CZ" dirty="0" err="1"/>
              <a:t>Allopurinol</a:t>
            </a:r>
            <a:r>
              <a:rPr lang="cs-CZ" dirty="0"/>
              <a:t>, </a:t>
            </a:r>
            <a:r>
              <a:rPr lang="cs-CZ" dirty="0" err="1"/>
              <a:t>Amfotericin</a:t>
            </a:r>
            <a:r>
              <a:rPr lang="cs-CZ" dirty="0"/>
              <a:t> B, </a:t>
            </a:r>
            <a:r>
              <a:rPr lang="cs-CZ" dirty="0" err="1"/>
              <a:t>Flukonazol</a:t>
            </a:r>
            <a:r>
              <a:rPr lang="cs-CZ" dirty="0"/>
              <a:t>, </a:t>
            </a:r>
            <a:r>
              <a:rPr lang="cs-CZ" dirty="0" err="1"/>
              <a:t>Miltefosin</a:t>
            </a:r>
            <a:endParaRPr lang="cs-CZ" dirty="0"/>
          </a:p>
          <a:p>
            <a:pPr lvl="1"/>
            <a:r>
              <a:rPr lang="cs-CZ" dirty="0"/>
              <a:t>Kryoterapie , chirurgická </a:t>
            </a:r>
            <a:r>
              <a:rPr lang="cs-CZ" dirty="0" err="1"/>
              <a:t>excize</a:t>
            </a:r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0"/>
            <a:ext cx="7315200" cy="1143000"/>
          </a:xfrm>
        </p:spPr>
        <p:txBody>
          <a:bodyPr/>
          <a:lstStyle/>
          <a:p>
            <a:r>
              <a:rPr lang="cs-CZ" dirty="0" err="1"/>
              <a:t>Lambliosa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980728"/>
            <a:ext cx="8316416" cy="6120680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Lamblia</a:t>
            </a:r>
            <a:r>
              <a:rPr lang="cs-CZ" dirty="0"/>
              <a:t> </a:t>
            </a:r>
            <a:r>
              <a:rPr lang="cs-CZ" dirty="0" err="1"/>
              <a:t>intestinalis</a:t>
            </a:r>
            <a:r>
              <a:rPr lang="cs-CZ" dirty="0"/>
              <a:t>/ </a:t>
            </a:r>
            <a:r>
              <a:rPr lang="cs-CZ" dirty="0" err="1"/>
              <a:t>Giardia</a:t>
            </a:r>
            <a:r>
              <a:rPr lang="cs-CZ" dirty="0"/>
              <a:t> </a:t>
            </a:r>
            <a:r>
              <a:rPr lang="cs-CZ" dirty="0" err="1"/>
              <a:t>lamblia</a:t>
            </a:r>
            <a:endParaRPr lang="cs-CZ" dirty="0"/>
          </a:p>
          <a:p>
            <a:pPr lvl="1"/>
            <a:r>
              <a:rPr lang="cs-CZ" dirty="0" err="1"/>
              <a:t>Aerotolerantní</a:t>
            </a:r>
            <a:r>
              <a:rPr lang="cs-CZ" dirty="0"/>
              <a:t> anaerob</a:t>
            </a:r>
          </a:p>
          <a:p>
            <a:pPr lvl="1"/>
            <a:r>
              <a:rPr lang="cs-CZ" dirty="0" err="1"/>
              <a:t>Trofozoit</a:t>
            </a:r>
            <a:endParaRPr lang="cs-CZ" dirty="0"/>
          </a:p>
          <a:p>
            <a:pPr lvl="2"/>
            <a:r>
              <a:rPr lang="cs-CZ" dirty="0"/>
              <a:t>V duodenu, </a:t>
            </a:r>
            <a:r>
              <a:rPr lang="cs-CZ" dirty="0" err="1"/>
              <a:t>prox</a:t>
            </a:r>
            <a:r>
              <a:rPr lang="cs-CZ" dirty="0"/>
              <a:t>.  a </a:t>
            </a:r>
            <a:r>
              <a:rPr lang="cs-CZ" dirty="0" err="1"/>
              <a:t>stř</a:t>
            </a:r>
            <a:r>
              <a:rPr lang="cs-CZ" dirty="0"/>
              <a:t>. jejunum</a:t>
            </a:r>
          </a:p>
          <a:p>
            <a:pPr lvl="1"/>
            <a:r>
              <a:rPr lang="cs-CZ" dirty="0"/>
              <a:t>Cysta-při nedostatku cholesterolu</a:t>
            </a:r>
          </a:p>
          <a:p>
            <a:pPr lvl="2"/>
            <a:r>
              <a:rPr lang="cs-CZ" dirty="0"/>
              <a:t> v </a:t>
            </a:r>
            <a:r>
              <a:rPr lang="cs-CZ" dirty="0" err="1"/>
              <a:t>tl</a:t>
            </a:r>
            <a:r>
              <a:rPr lang="cs-CZ" dirty="0"/>
              <a:t>. střevě, přežívá 3 měsíce, neodolá vyschnutí</a:t>
            </a:r>
          </a:p>
          <a:p>
            <a:pPr lvl="2"/>
            <a:r>
              <a:rPr lang="cs-CZ" dirty="0"/>
              <a:t>Aktivace nízkým pH</a:t>
            </a:r>
          </a:p>
          <a:p>
            <a:r>
              <a:rPr lang="cs-CZ" dirty="0"/>
              <a:t> </a:t>
            </a:r>
            <a:r>
              <a:rPr lang="cs-CZ" dirty="0" err="1"/>
              <a:t>geopolitní</a:t>
            </a:r>
            <a:r>
              <a:rPr lang="cs-CZ" dirty="0"/>
              <a:t>, antropozoonosa</a:t>
            </a:r>
          </a:p>
          <a:p>
            <a:r>
              <a:rPr lang="cs-CZ" dirty="0" err="1"/>
              <a:t>Oro</a:t>
            </a:r>
            <a:r>
              <a:rPr lang="cs-CZ" dirty="0"/>
              <a:t>-fekální přenos, kontaminovaná voda, interpersonální kontakt</a:t>
            </a:r>
          </a:p>
          <a:p>
            <a:r>
              <a:rPr lang="cs-CZ" dirty="0"/>
              <a:t>Zánět v klcích střeva- střevní </a:t>
            </a:r>
            <a:r>
              <a:rPr lang="cs-CZ" dirty="0" err="1"/>
              <a:t>dysfce</a:t>
            </a:r>
            <a:r>
              <a:rPr lang="cs-CZ" dirty="0"/>
              <a:t>, </a:t>
            </a:r>
            <a:r>
              <a:rPr lang="cs-CZ" dirty="0" err="1"/>
              <a:t>madigesce</a:t>
            </a:r>
            <a:r>
              <a:rPr lang="cs-CZ" dirty="0"/>
              <a:t>, </a:t>
            </a:r>
            <a:r>
              <a:rPr lang="cs-CZ" dirty="0" err="1"/>
              <a:t>serece</a:t>
            </a:r>
            <a:r>
              <a:rPr lang="cs-CZ" dirty="0"/>
              <a:t> hlenu, vzácně </a:t>
            </a:r>
            <a:r>
              <a:rPr lang="cs-CZ" dirty="0" err="1"/>
              <a:t>cholangoitida</a:t>
            </a:r>
            <a:r>
              <a:rPr lang="cs-CZ" dirty="0"/>
              <a:t>, ikterus</a:t>
            </a:r>
          </a:p>
          <a:p>
            <a:r>
              <a:rPr lang="cs-CZ" dirty="0"/>
              <a:t>Subakutní  až chronické vodnaté,páchnoucí  průjmy s hlenem, </a:t>
            </a:r>
            <a:r>
              <a:rPr lang="cs-CZ" dirty="0" err="1"/>
              <a:t>subfebrilie</a:t>
            </a:r>
            <a:r>
              <a:rPr lang="cs-CZ" dirty="0"/>
              <a:t>, tuk ve stolici, porucha vstřebávání B12, D,E,K,A</a:t>
            </a:r>
          </a:p>
          <a:p>
            <a:r>
              <a:rPr lang="cs-CZ" dirty="0"/>
              <a:t>Těžší průběh u dětí, u </a:t>
            </a:r>
            <a:r>
              <a:rPr lang="cs-CZ" dirty="0" err="1"/>
              <a:t>dosp</a:t>
            </a:r>
            <a:r>
              <a:rPr lang="cs-CZ" dirty="0"/>
              <a:t>. Často asymptomatický</a:t>
            </a:r>
          </a:p>
          <a:p>
            <a:r>
              <a:rPr lang="cs-CZ" dirty="0"/>
              <a:t>Diagnostika- přímý průkaz v nativním preparátu, barvení </a:t>
            </a:r>
            <a:r>
              <a:rPr lang="cs-CZ" dirty="0" err="1"/>
              <a:t>Giemsou</a:t>
            </a:r>
            <a:endParaRPr lang="cs-CZ" dirty="0"/>
          </a:p>
          <a:p>
            <a:r>
              <a:rPr lang="cs-CZ" dirty="0"/>
              <a:t>Terapie: </a:t>
            </a:r>
            <a:r>
              <a:rPr lang="cs-CZ" dirty="0" err="1"/>
              <a:t>metronidazol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825" y="0"/>
            <a:ext cx="29241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Amebosa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700808"/>
            <a:ext cx="72390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histolytica</a:t>
            </a:r>
            <a:endParaRPr lang="cs-CZ" dirty="0"/>
          </a:p>
          <a:p>
            <a:pPr lvl="1"/>
            <a:r>
              <a:rPr lang="cs-CZ" dirty="0" err="1"/>
              <a:t>Trofozoit</a:t>
            </a:r>
            <a:r>
              <a:rPr lang="cs-CZ" dirty="0"/>
              <a:t>- Forma </a:t>
            </a:r>
            <a:r>
              <a:rPr lang="cs-CZ" dirty="0" err="1"/>
              <a:t>magna</a:t>
            </a:r>
            <a:r>
              <a:rPr lang="cs-CZ" dirty="0"/>
              <a:t>/ forma minuta</a:t>
            </a:r>
          </a:p>
          <a:p>
            <a:pPr lvl="1"/>
            <a:r>
              <a:rPr lang="cs-CZ" dirty="0"/>
              <a:t>Cysta</a:t>
            </a:r>
          </a:p>
          <a:p>
            <a:r>
              <a:rPr lang="cs-CZ" dirty="0" err="1"/>
              <a:t>Oro</a:t>
            </a:r>
            <a:r>
              <a:rPr lang="cs-CZ" dirty="0"/>
              <a:t>-fekální přenos, </a:t>
            </a:r>
            <a:r>
              <a:rPr lang="cs-CZ" dirty="0" err="1"/>
              <a:t>geopolitní</a:t>
            </a:r>
            <a:r>
              <a:rPr lang="cs-CZ" dirty="0"/>
              <a:t> nákaza</a:t>
            </a:r>
          </a:p>
          <a:p>
            <a:r>
              <a:rPr lang="cs-CZ" dirty="0"/>
              <a:t>Reservoár: člověk</a:t>
            </a:r>
          </a:p>
          <a:p>
            <a:r>
              <a:rPr lang="cs-CZ" dirty="0"/>
              <a:t>Patogeneze</a:t>
            </a:r>
          </a:p>
          <a:p>
            <a:pPr lvl="1"/>
            <a:r>
              <a:rPr lang="cs-CZ" dirty="0"/>
              <a:t>Cytolýza až nekrosa střevního epitelu- lahvovitý tvar</a:t>
            </a:r>
          </a:p>
          <a:p>
            <a:pPr lvl="1"/>
            <a:r>
              <a:rPr lang="cs-CZ" dirty="0"/>
              <a:t>Sek. Bakteriální superinfekce</a:t>
            </a:r>
          </a:p>
          <a:p>
            <a:pPr lvl="1"/>
            <a:r>
              <a:rPr lang="cs-CZ" dirty="0" err="1"/>
              <a:t>Extraintestinální</a:t>
            </a:r>
            <a:r>
              <a:rPr lang="cs-CZ" dirty="0"/>
              <a:t> formy: játra, mozek, plíce</a:t>
            </a:r>
          </a:p>
          <a:p>
            <a:pPr lvl="1"/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-1"/>
            <a:ext cx="3419872" cy="209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Epidemiologická anamnesa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Endemické X importované nákazy</a:t>
            </a:r>
          </a:p>
          <a:p>
            <a:r>
              <a:rPr lang="cs-CZ" dirty="0"/>
              <a:t>Sběr lesního ovoce</a:t>
            </a:r>
          </a:p>
          <a:p>
            <a:r>
              <a:rPr lang="cs-CZ" dirty="0"/>
              <a:t>Nebezpečné potraviny- zvěřina, tatarský biftek, </a:t>
            </a:r>
            <a:r>
              <a:rPr lang="cs-CZ" dirty="0" err="1"/>
              <a:t>sushi</a:t>
            </a:r>
            <a:endParaRPr lang="cs-CZ" dirty="0"/>
          </a:p>
          <a:p>
            <a:r>
              <a:rPr lang="cs-CZ" dirty="0"/>
              <a:t>Pití závadné vody</a:t>
            </a:r>
          </a:p>
          <a:p>
            <a:r>
              <a:rPr lang="cs-CZ" dirty="0"/>
              <a:t>Cestování</a:t>
            </a:r>
          </a:p>
          <a:p>
            <a:r>
              <a:rPr lang="cs-CZ" dirty="0"/>
              <a:t>Cizí státní příslušnost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Amebosa</a:t>
            </a:r>
            <a:r>
              <a:rPr lang="cs-CZ" dirty="0"/>
              <a:t>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196752"/>
            <a:ext cx="8100392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Klinika</a:t>
            </a:r>
          </a:p>
          <a:p>
            <a:pPr lvl="1"/>
            <a:r>
              <a:rPr lang="cs-CZ" dirty="0" err="1"/>
              <a:t>Amebová</a:t>
            </a:r>
            <a:r>
              <a:rPr lang="cs-CZ" dirty="0"/>
              <a:t> dysenterie- „</a:t>
            </a:r>
            <a:r>
              <a:rPr lang="cs-CZ" dirty="0" err="1"/>
              <a:t>walking</a:t>
            </a:r>
            <a:r>
              <a:rPr lang="cs-CZ" dirty="0"/>
              <a:t> </a:t>
            </a:r>
            <a:r>
              <a:rPr lang="cs-CZ" dirty="0" err="1"/>
              <a:t>dysentery</a:t>
            </a:r>
            <a:r>
              <a:rPr lang="cs-CZ" dirty="0"/>
              <a:t>“ </a:t>
            </a:r>
          </a:p>
          <a:p>
            <a:pPr lvl="2"/>
            <a:r>
              <a:rPr lang="cs-CZ" dirty="0"/>
              <a:t>záchvat 6-12 stolic, krvavé, s hlenem střídavě se zácpou</a:t>
            </a:r>
          </a:p>
          <a:p>
            <a:pPr lvl="2"/>
            <a:r>
              <a:rPr lang="cs-CZ" dirty="0"/>
              <a:t>Perforace střev, horečka vzácně</a:t>
            </a:r>
          </a:p>
          <a:p>
            <a:pPr lvl="1"/>
            <a:r>
              <a:rPr lang="cs-CZ" dirty="0" err="1"/>
              <a:t>Amébom</a:t>
            </a:r>
            <a:endParaRPr lang="cs-CZ" dirty="0"/>
          </a:p>
          <a:p>
            <a:pPr lvl="2"/>
            <a:r>
              <a:rPr lang="cs-CZ" dirty="0"/>
              <a:t>Lokalizované zduření v místě stáze stolice a edému sliznice imitující nádor</a:t>
            </a:r>
          </a:p>
          <a:p>
            <a:pPr lvl="1"/>
            <a:r>
              <a:rPr lang="cs-CZ" dirty="0" err="1"/>
              <a:t>Postdysenterická</a:t>
            </a:r>
            <a:r>
              <a:rPr lang="cs-CZ" dirty="0"/>
              <a:t> ulcerosní kolitida- imituje UK, po zanedbání kolitidy</a:t>
            </a:r>
          </a:p>
          <a:p>
            <a:pPr lvl="1"/>
            <a:r>
              <a:rPr lang="cs-CZ" dirty="0"/>
              <a:t>Amébový absces </a:t>
            </a:r>
          </a:p>
          <a:p>
            <a:pPr lvl="2"/>
            <a:r>
              <a:rPr lang="cs-CZ" dirty="0"/>
              <a:t> nejčastěji v P jaterním lalok- pleurální bolest, </a:t>
            </a:r>
            <a:r>
              <a:rPr lang="cs-CZ" dirty="0" err="1"/>
              <a:t>nausea</a:t>
            </a:r>
            <a:r>
              <a:rPr lang="cs-CZ" dirty="0"/>
              <a:t>, zvracení</a:t>
            </a:r>
          </a:p>
          <a:p>
            <a:pPr lvl="2"/>
            <a:r>
              <a:rPr lang="cs-CZ" dirty="0" err="1"/>
              <a:t>Perofrace</a:t>
            </a:r>
            <a:r>
              <a:rPr lang="cs-CZ" dirty="0"/>
              <a:t> do bronchů, peritonitida, perikarditida</a:t>
            </a:r>
          </a:p>
          <a:p>
            <a:pPr lvl="2"/>
            <a:r>
              <a:rPr lang="cs-CZ" dirty="0" err="1"/>
              <a:t>Lukocytosa</a:t>
            </a:r>
            <a:r>
              <a:rPr lang="cs-CZ" dirty="0"/>
              <a:t> bez </a:t>
            </a:r>
            <a:r>
              <a:rPr lang="cs-CZ" dirty="0" err="1"/>
              <a:t>eo</a:t>
            </a:r>
            <a:r>
              <a:rPr lang="cs-CZ" dirty="0"/>
              <a:t>, mírná anemie, vysoká FW, elevace AST, ALP,CRP</a:t>
            </a:r>
          </a:p>
          <a:p>
            <a:pPr lvl="2"/>
            <a:r>
              <a:rPr lang="cs-CZ" dirty="0"/>
              <a:t>Absces plic, mozku</a:t>
            </a:r>
          </a:p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Nutno odlišit od nepatogenních améb (E. </a:t>
            </a:r>
            <a:r>
              <a:rPr lang="cs-CZ" dirty="0" err="1"/>
              <a:t>dispar</a:t>
            </a:r>
            <a:r>
              <a:rPr lang="cs-CZ" dirty="0"/>
              <a:t>, </a:t>
            </a:r>
            <a:r>
              <a:rPr lang="cs-CZ" dirty="0" err="1"/>
              <a:t>Endilinax</a:t>
            </a:r>
            <a:r>
              <a:rPr lang="cs-CZ" dirty="0"/>
              <a:t> </a:t>
            </a:r>
            <a:r>
              <a:rPr lang="cs-CZ" dirty="0" err="1"/>
              <a:t>nana</a:t>
            </a:r>
            <a:r>
              <a:rPr lang="cs-CZ" dirty="0"/>
              <a:t> apod.)</a:t>
            </a:r>
          </a:p>
          <a:p>
            <a:pPr lvl="1"/>
            <a:r>
              <a:rPr lang="cs-CZ" dirty="0"/>
              <a:t>Barvení hematoxylinem, </a:t>
            </a:r>
            <a:r>
              <a:rPr lang="cs-CZ" dirty="0" err="1"/>
              <a:t>troichromem</a:t>
            </a:r>
            <a:r>
              <a:rPr lang="cs-CZ" dirty="0"/>
              <a:t>, koncentrační metody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 err="1"/>
              <a:t>metronidazol</a:t>
            </a:r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D:\Lupo_PenSuite_v2010.04_Full\MyFiles\MyPictures\Kroužek\amebosa\797px-Absces_jater_před_drenáž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7344816" cy="5520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Neagleriosa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196752"/>
            <a:ext cx="10441160" cy="6048672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Neagleria</a:t>
            </a:r>
            <a:r>
              <a:rPr lang="cs-CZ" dirty="0"/>
              <a:t> </a:t>
            </a:r>
            <a:r>
              <a:rPr lang="cs-CZ" dirty="0" err="1"/>
              <a:t>fowleri</a:t>
            </a:r>
            <a:endParaRPr lang="cs-CZ" dirty="0"/>
          </a:p>
          <a:p>
            <a:pPr lvl="1"/>
            <a:r>
              <a:rPr lang="cs-CZ" dirty="0" err="1"/>
              <a:t>Ameboidní</a:t>
            </a:r>
            <a:r>
              <a:rPr lang="cs-CZ" dirty="0"/>
              <a:t> </a:t>
            </a:r>
            <a:r>
              <a:rPr lang="cs-CZ" dirty="0" err="1"/>
              <a:t>trofozoit</a:t>
            </a:r>
            <a:r>
              <a:rPr lang="cs-CZ" dirty="0"/>
              <a:t>/ bičíkatá forma / cysta</a:t>
            </a:r>
          </a:p>
          <a:p>
            <a:r>
              <a:rPr lang="cs-CZ" dirty="0"/>
              <a:t>Epidemiologie</a:t>
            </a:r>
          </a:p>
          <a:p>
            <a:pPr lvl="1"/>
            <a:r>
              <a:rPr lang="cs-CZ" dirty="0"/>
              <a:t>Termofilní  (40-45°C) Odpadní vody,půda, termální prameny, nosní sekret zdravých osob</a:t>
            </a:r>
          </a:p>
          <a:p>
            <a:pPr lvl="1"/>
            <a:r>
              <a:rPr lang="cs-CZ" dirty="0"/>
              <a:t>Od 1965 cca 200 případů, v ČR 18 (16 v Ústí </a:t>
            </a:r>
            <a:r>
              <a:rPr lang="cs-CZ" dirty="0" err="1"/>
              <a:t>n.L.</a:t>
            </a:r>
            <a:r>
              <a:rPr lang="cs-CZ" dirty="0"/>
              <a:t>)</a:t>
            </a:r>
          </a:p>
          <a:p>
            <a:r>
              <a:rPr lang="cs-CZ" dirty="0"/>
              <a:t>Patogeneze a klinika</a:t>
            </a:r>
          </a:p>
          <a:p>
            <a:pPr lvl="1"/>
            <a:r>
              <a:rPr lang="cs-CZ" dirty="0"/>
              <a:t>Primární amébová meningoencefalitida</a:t>
            </a:r>
          </a:p>
          <a:p>
            <a:pPr lvl="2"/>
            <a:r>
              <a:rPr lang="cs-CZ" dirty="0"/>
              <a:t>Zpočátku I. Hlavový nerv, </a:t>
            </a:r>
            <a:r>
              <a:rPr lang="cs-CZ" dirty="0" err="1"/>
              <a:t>frontoparietální</a:t>
            </a:r>
            <a:r>
              <a:rPr lang="cs-CZ" dirty="0"/>
              <a:t> laloky, poté celá mozek až po prodlouženou míchu</a:t>
            </a:r>
          </a:p>
          <a:p>
            <a:pPr lvl="2"/>
            <a:r>
              <a:rPr lang="cs-CZ" dirty="0"/>
              <a:t>Akutní </a:t>
            </a:r>
            <a:r>
              <a:rPr lang="cs-CZ" dirty="0" err="1"/>
              <a:t>hemorhagická</a:t>
            </a:r>
            <a:r>
              <a:rPr lang="cs-CZ" dirty="0"/>
              <a:t> purulentní meningitida</a:t>
            </a:r>
          </a:p>
          <a:p>
            <a:pPr lvl="2"/>
            <a:r>
              <a:rPr lang="cs-CZ" dirty="0"/>
              <a:t>Množení v šedé hmotě, makrofázích</a:t>
            </a:r>
          </a:p>
          <a:p>
            <a:pPr lvl="2"/>
            <a:r>
              <a:rPr lang="cs-CZ" dirty="0"/>
              <a:t>Nepřítomnost cyst v mozku</a:t>
            </a:r>
          </a:p>
          <a:p>
            <a:pPr lvl="1"/>
            <a:r>
              <a:rPr lang="cs-CZ" dirty="0"/>
              <a:t>ID 1-15 dní</a:t>
            </a:r>
          </a:p>
          <a:p>
            <a:pPr lvl="1"/>
            <a:r>
              <a:rPr lang="cs-CZ" dirty="0" err="1"/>
              <a:t>Cefalea</a:t>
            </a:r>
            <a:r>
              <a:rPr lang="cs-CZ" dirty="0"/>
              <a:t>, </a:t>
            </a:r>
            <a:r>
              <a:rPr lang="cs-CZ" dirty="0" err="1"/>
              <a:t>nausea</a:t>
            </a:r>
            <a:r>
              <a:rPr lang="cs-CZ" dirty="0"/>
              <a:t>, zvracení, </a:t>
            </a:r>
            <a:r>
              <a:rPr lang="cs-CZ" dirty="0" err="1"/>
              <a:t>febrilie</a:t>
            </a:r>
            <a:r>
              <a:rPr lang="cs-CZ" dirty="0"/>
              <a:t> (39-40°C), meningeální sy, porucha čichu, chuti</a:t>
            </a:r>
          </a:p>
          <a:p>
            <a:pPr lvl="1"/>
            <a:r>
              <a:rPr lang="cs-CZ" dirty="0"/>
              <a:t>Později porucha zraku, generalizované křeče, neklid, porucha vědomí až koma</a:t>
            </a:r>
          </a:p>
          <a:p>
            <a:pPr lvl="1"/>
            <a:r>
              <a:rPr lang="cs-CZ" dirty="0"/>
              <a:t>Smrt  během  několika dní, mortalita 98%</a:t>
            </a:r>
          </a:p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Nutno myslet v </a:t>
            </a:r>
            <a:r>
              <a:rPr lang="cs-CZ" dirty="0" err="1"/>
              <a:t>Dif.dg</a:t>
            </a:r>
            <a:r>
              <a:rPr lang="cs-CZ" dirty="0"/>
              <a:t>! Dobrá spolupráce s mikrobiologem </a:t>
            </a:r>
          </a:p>
          <a:p>
            <a:pPr lvl="1"/>
            <a:r>
              <a:rPr lang="cs-CZ" dirty="0" err="1"/>
              <a:t>Likvor</a:t>
            </a:r>
            <a:r>
              <a:rPr lang="cs-CZ" dirty="0"/>
              <a:t>:  obraz purulentní meningitidy, mikroskopicky</a:t>
            </a:r>
          </a:p>
          <a:p>
            <a:pPr lvl="1"/>
            <a:r>
              <a:rPr lang="cs-CZ" dirty="0" err="1"/>
              <a:t>Améboflagelární</a:t>
            </a:r>
            <a:r>
              <a:rPr lang="cs-CZ" dirty="0"/>
              <a:t> transformační test- </a:t>
            </a:r>
            <a:r>
              <a:rPr lang="cs-CZ" dirty="0" err="1"/>
              <a:t>schonost</a:t>
            </a:r>
            <a:r>
              <a:rPr lang="cs-CZ" dirty="0"/>
              <a:t> tvorby bičíkatých forem v destilované vodě</a:t>
            </a:r>
          </a:p>
          <a:p>
            <a:pPr lvl="1"/>
            <a:r>
              <a:rPr lang="cs-CZ" dirty="0" err="1"/>
              <a:t>Serologie</a:t>
            </a:r>
            <a:r>
              <a:rPr lang="cs-CZ" dirty="0"/>
              <a:t>, PCR- pozdě…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 err="1"/>
              <a:t>Amfotericin</a:t>
            </a:r>
            <a:r>
              <a:rPr lang="cs-CZ" dirty="0"/>
              <a:t> B</a:t>
            </a:r>
          </a:p>
          <a:p>
            <a:pPr lvl="1"/>
            <a:r>
              <a:rPr lang="cs-CZ" dirty="0" err="1"/>
              <a:t>Mikonazol</a:t>
            </a:r>
            <a:r>
              <a:rPr lang="cs-CZ" dirty="0"/>
              <a:t>- lze podat </a:t>
            </a:r>
            <a:r>
              <a:rPr lang="cs-CZ" dirty="0" err="1"/>
              <a:t>intrathekálně</a:t>
            </a:r>
            <a:endParaRPr lang="cs-CZ" dirty="0"/>
          </a:p>
          <a:p>
            <a:pPr lvl="1"/>
            <a:r>
              <a:rPr lang="cs-CZ" dirty="0" err="1"/>
              <a:t>Rifampicin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0"/>
            <a:ext cx="49339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Oxyurosa</a:t>
            </a:r>
            <a:r>
              <a:rPr lang="cs-CZ" dirty="0"/>
              <a:t>/</a:t>
            </a:r>
            <a:r>
              <a:rPr lang="cs-CZ" dirty="0" err="1"/>
              <a:t>Enterobiosa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412776"/>
            <a:ext cx="8172400" cy="5445224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Enterobius</a:t>
            </a:r>
            <a:r>
              <a:rPr lang="cs-CZ" dirty="0"/>
              <a:t> </a:t>
            </a:r>
            <a:r>
              <a:rPr lang="cs-CZ" dirty="0" err="1"/>
              <a:t>vermicularis</a:t>
            </a:r>
            <a:r>
              <a:rPr lang="cs-CZ" dirty="0"/>
              <a:t> (roup dětský)</a:t>
            </a:r>
          </a:p>
          <a:p>
            <a:r>
              <a:rPr lang="cs-CZ" dirty="0" err="1"/>
              <a:t>Geopolitní</a:t>
            </a:r>
            <a:r>
              <a:rPr lang="cs-CZ" dirty="0"/>
              <a:t> rozšíření, více v mírném pásu</a:t>
            </a:r>
          </a:p>
          <a:p>
            <a:r>
              <a:rPr lang="cs-CZ" dirty="0"/>
              <a:t>Nejrozšířenější </a:t>
            </a:r>
            <a:r>
              <a:rPr lang="cs-CZ" dirty="0" err="1"/>
              <a:t>parazitosa</a:t>
            </a:r>
            <a:endParaRPr lang="cs-CZ" dirty="0"/>
          </a:p>
          <a:p>
            <a:r>
              <a:rPr lang="cs-CZ" dirty="0"/>
              <a:t>Schopnost </a:t>
            </a:r>
            <a:r>
              <a:rPr lang="cs-CZ" dirty="0" err="1"/>
              <a:t>poecilogonie</a:t>
            </a:r>
            <a:r>
              <a:rPr lang="cs-CZ" dirty="0"/>
              <a:t>- 2 typy samic (tenkostěnná vajíčka s plně vyvinutou larvou-autoinfekce, silnostěnná vajíčka- do prostředí)</a:t>
            </a:r>
          </a:p>
          <a:p>
            <a:r>
              <a:rPr lang="cs-CZ" dirty="0"/>
              <a:t>Patogeneze a Klinika</a:t>
            </a:r>
          </a:p>
          <a:p>
            <a:pPr lvl="1"/>
            <a:r>
              <a:rPr lang="cs-CZ" dirty="0"/>
              <a:t>Tlusté střevo a rektum člověka, primátů</a:t>
            </a:r>
          </a:p>
          <a:p>
            <a:pPr lvl="1"/>
            <a:r>
              <a:rPr lang="cs-CZ" dirty="0"/>
              <a:t>Až nechutenství, bolest břicha,hubnutí, </a:t>
            </a:r>
            <a:r>
              <a:rPr lang="cs-CZ" dirty="0" err="1"/>
              <a:t>perianální</a:t>
            </a:r>
            <a:r>
              <a:rPr lang="cs-CZ" dirty="0"/>
              <a:t> svědění</a:t>
            </a:r>
          </a:p>
          <a:p>
            <a:pPr lvl="1"/>
            <a:r>
              <a:rPr lang="cs-CZ" dirty="0"/>
              <a:t>vulvovaginitida</a:t>
            </a:r>
          </a:p>
          <a:p>
            <a:pPr lvl="1"/>
            <a:r>
              <a:rPr lang="cs-CZ" dirty="0" err="1"/>
              <a:t>Appendicitis</a:t>
            </a:r>
            <a:r>
              <a:rPr lang="cs-CZ" dirty="0"/>
              <a:t> </a:t>
            </a:r>
            <a:r>
              <a:rPr lang="cs-CZ" dirty="0" err="1"/>
              <a:t>acuta</a:t>
            </a:r>
            <a:r>
              <a:rPr lang="cs-CZ" dirty="0"/>
              <a:t>? </a:t>
            </a:r>
          </a:p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Stěr podle Grahama-mikroskopický průkaz vajíček ve stolici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 err="1"/>
              <a:t>Mebendazol</a:t>
            </a:r>
            <a:r>
              <a:rPr lang="cs-CZ" dirty="0"/>
              <a:t>, </a:t>
            </a:r>
            <a:r>
              <a:rPr lang="cs-CZ" dirty="0" err="1"/>
              <a:t>Pyrvinium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40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922" y="3572191"/>
            <a:ext cx="4381078" cy="328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Ascariosa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Ascaris</a:t>
            </a:r>
            <a:r>
              <a:rPr lang="cs-CZ" dirty="0"/>
              <a:t> </a:t>
            </a:r>
            <a:r>
              <a:rPr lang="cs-CZ" dirty="0" err="1"/>
              <a:t>lumbricoides</a:t>
            </a:r>
            <a:r>
              <a:rPr lang="cs-CZ" dirty="0"/>
              <a:t> (Škrkavka dětská)</a:t>
            </a:r>
          </a:p>
          <a:p>
            <a:r>
              <a:rPr lang="cs-CZ" dirty="0"/>
              <a:t>Kosmopolitní parazit člověka- 1 </a:t>
            </a:r>
            <a:r>
              <a:rPr lang="cs-CZ" dirty="0" err="1"/>
              <a:t>md</a:t>
            </a:r>
            <a:r>
              <a:rPr lang="cs-CZ" dirty="0"/>
              <a:t> lidí </a:t>
            </a:r>
          </a:p>
          <a:p>
            <a:r>
              <a:rPr lang="cs-CZ" dirty="0" err="1"/>
              <a:t>Geohelmint</a:t>
            </a:r>
            <a:r>
              <a:rPr lang="cs-CZ" dirty="0"/>
              <a:t> s tkáňovou fází vývoje</a:t>
            </a:r>
          </a:p>
          <a:p>
            <a:r>
              <a:rPr lang="cs-CZ" dirty="0" err="1"/>
              <a:t>Oro</a:t>
            </a:r>
            <a:r>
              <a:rPr lang="cs-CZ" dirty="0"/>
              <a:t>-fekální přenos</a:t>
            </a:r>
          </a:p>
          <a:p>
            <a:pPr lvl="1"/>
            <a:r>
              <a:rPr lang="cs-CZ" dirty="0"/>
              <a:t>Střevo-játra-plíce- střevo</a:t>
            </a:r>
          </a:p>
          <a:p>
            <a:pPr lvl="1"/>
            <a:r>
              <a:rPr lang="cs-CZ" dirty="0"/>
              <a:t>Krvácení, sek. Infekce (jater, plic), embolie, kašel</a:t>
            </a:r>
          </a:p>
          <a:p>
            <a:pPr lvl="1"/>
            <a:r>
              <a:rPr lang="cs-CZ" dirty="0"/>
              <a:t>Sek. Pankreatitida, </a:t>
            </a:r>
            <a:r>
              <a:rPr lang="cs-CZ" dirty="0" err="1"/>
              <a:t>cholangoitida</a:t>
            </a:r>
            <a:r>
              <a:rPr lang="cs-CZ" dirty="0"/>
              <a:t>, </a:t>
            </a:r>
            <a:r>
              <a:rPr lang="cs-CZ" dirty="0" err="1"/>
              <a:t>appendicitida</a:t>
            </a:r>
            <a:endParaRPr lang="cs-CZ" dirty="0"/>
          </a:p>
          <a:p>
            <a:pPr lvl="1"/>
            <a:r>
              <a:rPr lang="cs-CZ" dirty="0"/>
              <a:t>Alergický </a:t>
            </a:r>
            <a:r>
              <a:rPr lang="cs-CZ" dirty="0" err="1"/>
              <a:t>exantem</a:t>
            </a:r>
            <a:r>
              <a:rPr lang="cs-CZ" dirty="0"/>
              <a:t> (</a:t>
            </a:r>
            <a:r>
              <a:rPr lang="cs-CZ" dirty="0" err="1"/>
              <a:t>eosinofilie</a:t>
            </a:r>
            <a:r>
              <a:rPr lang="cs-CZ" dirty="0"/>
              <a:t>), dyspepsie, dysenterie až perforace střeva, ileus, absces</a:t>
            </a:r>
          </a:p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Průkaz vajíček ve stolici, chirurgický nález, </a:t>
            </a:r>
            <a:r>
              <a:rPr lang="cs-CZ" dirty="0" err="1"/>
              <a:t>eosinofilie</a:t>
            </a:r>
            <a:r>
              <a:rPr lang="cs-CZ" dirty="0"/>
              <a:t>, </a:t>
            </a:r>
            <a:r>
              <a:rPr lang="cs-CZ" dirty="0" err="1"/>
              <a:t>serologie</a:t>
            </a:r>
            <a:r>
              <a:rPr lang="cs-CZ" dirty="0"/>
              <a:t>- ELISA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 err="1"/>
              <a:t>Mebendazol</a:t>
            </a:r>
            <a:r>
              <a:rPr lang="cs-CZ" dirty="0"/>
              <a:t>, </a:t>
            </a:r>
            <a:r>
              <a:rPr lang="cs-CZ" dirty="0" err="1"/>
              <a:t>Albendazol</a:t>
            </a:r>
            <a:r>
              <a:rPr lang="cs-CZ" dirty="0"/>
              <a:t>, chirurgická intervence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21" y="1484784"/>
            <a:ext cx="8804379" cy="436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Lupo_PenSuite_v2010.04_Full\MyFiles\MyPictures\Kroužek\ascariasis\nejmicm054199_f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6026" cy="4088021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339480"/>
            <a:ext cx="2918356" cy="351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18842"/>
            <a:ext cx="3923928" cy="293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Wurchereriosa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/>
              <a:t>Wurchereria</a:t>
            </a:r>
            <a:r>
              <a:rPr lang="cs-CZ" dirty="0"/>
              <a:t> </a:t>
            </a:r>
            <a:r>
              <a:rPr lang="cs-CZ" dirty="0" err="1"/>
              <a:t>bancrofti</a:t>
            </a:r>
            <a:r>
              <a:rPr lang="cs-CZ" dirty="0"/>
              <a:t> (</a:t>
            </a:r>
            <a:r>
              <a:rPr lang="cs-CZ" dirty="0">
                <a:ea typeface="SimSun"/>
              </a:rPr>
              <a:t>♀-až 70 cm dlouhá, 17-40 let, </a:t>
            </a:r>
            <a:r>
              <a:rPr lang="cs-CZ" dirty="0" err="1">
                <a:ea typeface="SimSun"/>
              </a:rPr>
              <a:t>mikrofilárie</a:t>
            </a:r>
            <a:r>
              <a:rPr lang="cs-CZ" dirty="0">
                <a:ea typeface="SimSun"/>
              </a:rPr>
              <a:t> 70 dní,♂)</a:t>
            </a:r>
          </a:p>
          <a:p>
            <a:r>
              <a:rPr lang="cs-CZ" dirty="0"/>
              <a:t>dospělci- </a:t>
            </a:r>
            <a:r>
              <a:rPr lang="cs-CZ" dirty="0" err="1"/>
              <a:t>lymfatika</a:t>
            </a:r>
            <a:r>
              <a:rPr lang="cs-CZ" dirty="0"/>
              <a:t>- LU axilární, </a:t>
            </a:r>
            <a:r>
              <a:rPr lang="cs-CZ" dirty="0" err="1"/>
              <a:t>inguinální</a:t>
            </a:r>
            <a:r>
              <a:rPr lang="cs-CZ" dirty="0"/>
              <a:t>, </a:t>
            </a:r>
            <a:r>
              <a:rPr lang="cs-CZ" dirty="0" err="1"/>
              <a:t>mikrofilárie</a:t>
            </a:r>
            <a:r>
              <a:rPr lang="cs-CZ" dirty="0"/>
              <a:t>- v krvi</a:t>
            </a:r>
          </a:p>
          <a:p>
            <a:r>
              <a:rPr lang="cs-CZ" dirty="0"/>
              <a:t>Přenašeč: </a:t>
            </a:r>
            <a:r>
              <a:rPr lang="cs-CZ" dirty="0" err="1"/>
              <a:t>Culex</a:t>
            </a:r>
            <a:r>
              <a:rPr lang="cs-CZ" dirty="0"/>
              <a:t>, </a:t>
            </a:r>
            <a:r>
              <a:rPr lang="cs-CZ" dirty="0" err="1"/>
              <a:t>Anopheles</a:t>
            </a:r>
            <a:r>
              <a:rPr lang="cs-CZ" dirty="0"/>
              <a:t>, </a:t>
            </a:r>
            <a:r>
              <a:rPr lang="cs-CZ" dirty="0" err="1"/>
              <a:t>Aëdes</a:t>
            </a:r>
            <a:r>
              <a:rPr lang="cs-CZ" dirty="0"/>
              <a:t>, </a:t>
            </a:r>
            <a:r>
              <a:rPr lang="cs-CZ" dirty="0" err="1"/>
              <a:t>Mansonia</a:t>
            </a:r>
            <a:endParaRPr lang="cs-CZ" dirty="0"/>
          </a:p>
          <a:p>
            <a:r>
              <a:rPr lang="cs-CZ" dirty="0"/>
              <a:t>KH: člověk</a:t>
            </a:r>
          </a:p>
          <a:p>
            <a:r>
              <a:rPr lang="cs-CZ" dirty="0"/>
              <a:t>Výskyt: tropická Afrika,Amerika, JV Asie </a:t>
            </a:r>
          </a:p>
          <a:p>
            <a:r>
              <a:rPr lang="cs-CZ" dirty="0"/>
              <a:t>Periodická-noční (</a:t>
            </a:r>
            <a:r>
              <a:rPr lang="cs-CZ" dirty="0" err="1"/>
              <a:t>af</a:t>
            </a:r>
            <a:r>
              <a:rPr lang="cs-CZ" dirty="0"/>
              <a:t>)/</a:t>
            </a:r>
            <a:r>
              <a:rPr lang="cs-CZ" dirty="0" err="1"/>
              <a:t>subperiodická</a:t>
            </a:r>
            <a:r>
              <a:rPr lang="cs-CZ" dirty="0"/>
              <a:t> (As)-denní forma</a:t>
            </a:r>
          </a:p>
          <a:p>
            <a:r>
              <a:rPr lang="cs-CZ" dirty="0"/>
              <a:t>Patogeneze</a:t>
            </a:r>
          </a:p>
          <a:p>
            <a:pPr lvl="1"/>
            <a:r>
              <a:rPr lang="cs-CZ" dirty="0"/>
              <a:t>Toxicko-alergická reakce, sek. Infekce-erysipel, abscesy (uhynulí WB) , porucha </a:t>
            </a:r>
            <a:r>
              <a:rPr lang="cs-CZ" dirty="0" err="1"/>
              <a:t>mikrocirkulace</a:t>
            </a:r>
            <a:r>
              <a:rPr lang="cs-CZ" dirty="0"/>
              <a:t>-fibrosa až nekrosa, ruptura </a:t>
            </a:r>
            <a:r>
              <a:rPr lang="cs-CZ" dirty="0" err="1"/>
              <a:t>lymfatik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Nynější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Horečka</a:t>
            </a:r>
          </a:p>
          <a:p>
            <a:r>
              <a:rPr lang="cs-CZ" dirty="0"/>
              <a:t>Bolesti-hlava, hrudník, břicho, končetiny</a:t>
            </a:r>
          </a:p>
          <a:p>
            <a:r>
              <a:rPr lang="cs-CZ" dirty="0"/>
              <a:t>Průjem</a:t>
            </a:r>
          </a:p>
          <a:p>
            <a:r>
              <a:rPr lang="cs-CZ" dirty="0"/>
              <a:t>Kašel</a:t>
            </a:r>
          </a:p>
          <a:p>
            <a:r>
              <a:rPr lang="cs-CZ" dirty="0"/>
              <a:t>Hemoptýza</a:t>
            </a:r>
          </a:p>
          <a:p>
            <a:r>
              <a:rPr lang="cs-CZ" dirty="0"/>
              <a:t>Průjem</a:t>
            </a:r>
          </a:p>
          <a:p>
            <a:r>
              <a:rPr lang="cs-CZ" dirty="0"/>
              <a:t>Dysurie, hematurie</a:t>
            </a:r>
          </a:p>
          <a:p>
            <a:r>
              <a:rPr lang="cs-CZ" dirty="0"/>
              <a:t>Lymfadenitida</a:t>
            </a:r>
          </a:p>
          <a:p>
            <a:r>
              <a:rPr lang="cs-CZ" dirty="0"/>
              <a:t>Anemický syndrom</a:t>
            </a:r>
          </a:p>
          <a:p>
            <a:r>
              <a:rPr lang="cs-CZ" dirty="0" err="1"/>
              <a:t>Hepatopatie</a:t>
            </a:r>
            <a:r>
              <a:rPr lang="cs-CZ" dirty="0"/>
              <a:t>, ikterus, splenomegalie</a:t>
            </a:r>
          </a:p>
          <a:p>
            <a:r>
              <a:rPr lang="cs-CZ" dirty="0"/>
              <a:t>Porucha vědomí, chování</a:t>
            </a:r>
          </a:p>
          <a:p>
            <a:r>
              <a:rPr lang="cs-CZ" dirty="0"/>
              <a:t>Vyrážka-</a:t>
            </a:r>
            <a:r>
              <a:rPr lang="cs-CZ" dirty="0" err="1"/>
              <a:t>urtika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Wurchereriosa</a:t>
            </a:r>
            <a:r>
              <a:rPr lang="cs-CZ" dirty="0"/>
              <a:t>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268760"/>
            <a:ext cx="8100392" cy="558924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Klinika</a:t>
            </a:r>
          </a:p>
          <a:p>
            <a:pPr lvl="1"/>
            <a:r>
              <a:rPr lang="cs-CZ" dirty="0"/>
              <a:t>Celkové příznaky sepse(</a:t>
            </a:r>
            <a:r>
              <a:rPr lang="cs-CZ" dirty="0" err="1"/>
              <a:t>filáriová</a:t>
            </a:r>
            <a:r>
              <a:rPr lang="cs-CZ" dirty="0"/>
              <a:t> horečka) -&gt; Alergický </a:t>
            </a:r>
            <a:r>
              <a:rPr lang="cs-CZ" dirty="0" err="1"/>
              <a:t>exantem</a:t>
            </a:r>
            <a:r>
              <a:rPr lang="cs-CZ" dirty="0"/>
              <a:t> (</a:t>
            </a:r>
            <a:r>
              <a:rPr lang="cs-CZ" dirty="0" err="1"/>
              <a:t>seu</a:t>
            </a:r>
            <a:r>
              <a:rPr lang="cs-CZ" dirty="0"/>
              <a:t> </a:t>
            </a:r>
            <a:r>
              <a:rPr lang="cs-CZ" dirty="0" err="1"/>
              <a:t>Erytema</a:t>
            </a:r>
            <a:r>
              <a:rPr lang="cs-CZ" dirty="0"/>
              <a:t> </a:t>
            </a:r>
            <a:r>
              <a:rPr lang="cs-CZ" dirty="0" err="1"/>
              <a:t>exsudative</a:t>
            </a:r>
            <a:r>
              <a:rPr lang="cs-CZ" dirty="0"/>
              <a:t>), </a:t>
            </a:r>
            <a:r>
              <a:rPr lang="cs-CZ" dirty="0" err="1"/>
              <a:t>bronchopnemonie</a:t>
            </a:r>
            <a:r>
              <a:rPr lang="cs-CZ" dirty="0"/>
              <a:t> -&gt; </a:t>
            </a:r>
            <a:r>
              <a:rPr lang="cs-CZ" dirty="0" err="1"/>
              <a:t>lymfadenitis</a:t>
            </a:r>
            <a:r>
              <a:rPr lang="cs-CZ" dirty="0"/>
              <a:t>, </a:t>
            </a:r>
            <a:r>
              <a:rPr lang="cs-CZ" dirty="0" err="1"/>
              <a:t>mastoiditis</a:t>
            </a:r>
            <a:r>
              <a:rPr lang="cs-CZ" dirty="0"/>
              <a:t>, hydrokéla</a:t>
            </a:r>
          </a:p>
          <a:p>
            <a:pPr lvl="1"/>
            <a:r>
              <a:rPr lang="cs-CZ" dirty="0"/>
              <a:t>Pokročilé stadium- rozšiřování až varixy </a:t>
            </a:r>
            <a:r>
              <a:rPr lang="cs-CZ" dirty="0" err="1"/>
              <a:t>lymfatik</a:t>
            </a:r>
            <a:r>
              <a:rPr lang="cs-CZ" dirty="0"/>
              <a:t>, při ruptuře abscesy- bolesti třísel, břicha – při ruptuře </a:t>
            </a:r>
            <a:r>
              <a:rPr lang="cs-CZ" dirty="0" err="1"/>
              <a:t>chylurie</a:t>
            </a:r>
            <a:r>
              <a:rPr lang="cs-CZ" dirty="0"/>
              <a:t>, </a:t>
            </a:r>
            <a:r>
              <a:rPr lang="cs-CZ" dirty="0" err="1"/>
              <a:t>chylozní</a:t>
            </a:r>
            <a:r>
              <a:rPr lang="cs-CZ" dirty="0"/>
              <a:t> průjem, chylosní ascites, </a:t>
            </a:r>
            <a:r>
              <a:rPr lang="cs-CZ" dirty="0" err="1"/>
              <a:t>empyem</a:t>
            </a:r>
            <a:endParaRPr lang="cs-CZ" dirty="0"/>
          </a:p>
          <a:p>
            <a:pPr lvl="1"/>
            <a:r>
              <a:rPr lang="cs-CZ" dirty="0"/>
              <a:t>Elefantiasa-vznik pomalu</a:t>
            </a:r>
          </a:p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Průkaz </a:t>
            </a:r>
            <a:r>
              <a:rPr lang="cs-CZ" dirty="0" err="1"/>
              <a:t>mikrofilárií</a:t>
            </a:r>
            <a:r>
              <a:rPr lang="cs-CZ" dirty="0"/>
              <a:t> v krvi v tlusté kapce</a:t>
            </a:r>
          </a:p>
          <a:p>
            <a:pPr lvl="1"/>
            <a:r>
              <a:rPr lang="cs-CZ" dirty="0" err="1"/>
              <a:t>Serologie</a:t>
            </a:r>
            <a:r>
              <a:rPr lang="cs-CZ" dirty="0"/>
              <a:t>  (ELISA)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 err="1"/>
              <a:t>Diethylkarbamazin</a:t>
            </a:r>
            <a:r>
              <a:rPr lang="cs-CZ" dirty="0"/>
              <a:t> –proti </a:t>
            </a:r>
            <a:r>
              <a:rPr lang="cs-CZ" dirty="0" err="1"/>
              <a:t>filáriím</a:t>
            </a:r>
            <a:endParaRPr lang="cs-CZ" dirty="0"/>
          </a:p>
          <a:p>
            <a:pPr lvl="1"/>
            <a:r>
              <a:rPr lang="cs-CZ" dirty="0" err="1"/>
              <a:t>Suramin</a:t>
            </a:r>
            <a:r>
              <a:rPr lang="cs-CZ" dirty="0"/>
              <a:t>-dospělci- </a:t>
            </a:r>
            <a:r>
              <a:rPr lang="cs-CZ" dirty="0" err="1"/>
              <a:t>cave</a:t>
            </a:r>
            <a:r>
              <a:rPr lang="cs-CZ" dirty="0"/>
              <a:t> </a:t>
            </a:r>
            <a:r>
              <a:rPr lang="cs-CZ" dirty="0" err="1"/>
              <a:t>nefrotoxicita</a:t>
            </a:r>
            <a:r>
              <a:rPr lang="cs-CZ" dirty="0"/>
              <a:t>, alergická reakce při rozpadu</a:t>
            </a:r>
          </a:p>
          <a:p>
            <a:pPr lvl="1"/>
            <a:r>
              <a:rPr lang="cs-CZ" dirty="0" err="1"/>
              <a:t>Ivermektin</a:t>
            </a:r>
            <a:endParaRPr lang="cs-CZ" dirty="0"/>
          </a:p>
          <a:p>
            <a:pPr lvl="1"/>
            <a:r>
              <a:rPr lang="cs-CZ" dirty="0" err="1"/>
              <a:t>Symtomatická</a:t>
            </a:r>
            <a:r>
              <a:rPr lang="cs-CZ" dirty="0"/>
              <a:t> terapie- kortikoidy, antipyretika,antihistaminika, ATB</a:t>
            </a:r>
          </a:p>
          <a:p>
            <a:pPr lvl="1"/>
            <a:r>
              <a:rPr lang="cs-CZ" dirty="0"/>
              <a:t>Chirurgická intervence</a:t>
            </a:r>
          </a:p>
          <a:p>
            <a:pPr lvl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836712"/>
            <a:ext cx="7315200" cy="1143000"/>
          </a:xfrm>
        </p:spPr>
        <p:txBody>
          <a:bodyPr/>
          <a:lstStyle/>
          <a:p>
            <a:r>
              <a:rPr lang="cs-CZ" dirty="0" err="1"/>
              <a:t>Drakunkulosa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2332037"/>
            <a:ext cx="7239000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Dracunculus</a:t>
            </a:r>
            <a:r>
              <a:rPr lang="cs-CZ" dirty="0"/>
              <a:t> </a:t>
            </a:r>
            <a:r>
              <a:rPr lang="cs-CZ" dirty="0" err="1"/>
              <a:t>medinensis</a:t>
            </a:r>
            <a:endParaRPr lang="cs-CZ" dirty="0"/>
          </a:p>
          <a:p>
            <a:r>
              <a:rPr lang="cs-CZ" dirty="0"/>
              <a:t>Cyklus</a:t>
            </a:r>
          </a:p>
          <a:p>
            <a:pPr lvl="1"/>
            <a:r>
              <a:rPr lang="cs-CZ" dirty="0"/>
              <a:t>Larvy ve vodě- </a:t>
            </a:r>
            <a:r>
              <a:rPr lang="cs-CZ" dirty="0" err="1"/>
              <a:t>Cyclops</a:t>
            </a:r>
            <a:r>
              <a:rPr lang="cs-CZ" dirty="0"/>
              <a:t> (Buchanka)- člověk,pes (vypití buchanek)-migrace do podkoží (</a:t>
            </a:r>
            <a:r>
              <a:rPr lang="cs-CZ" dirty="0">
                <a:ea typeface="SimSun"/>
              </a:rPr>
              <a:t>♀do podkoží, pojiva♂-po kopulaci hynou)</a:t>
            </a:r>
          </a:p>
          <a:p>
            <a:r>
              <a:rPr lang="cs-CZ" dirty="0">
                <a:ea typeface="SimSun"/>
              </a:rPr>
              <a:t>Klinika</a:t>
            </a:r>
          </a:p>
          <a:p>
            <a:pPr lvl="1"/>
            <a:r>
              <a:rPr lang="cs-CZ" dirty="0">
                <a:ea typeface="SimSun"/>
              </a:rPr>
              <a:t>Bulka a DM pod kůží, </a:t>
            </a:r>
            <a:r>
              <a:rPr lang="cs-CZ" dirty="0" err="1">
                <a:ea typeface="SimSun"/>
              </a:rPr>
              <a:t>exantem</a:t>
            </a:r>
            <a:r>
              <a:rPr lang="cs-CZ" dirty="0">
                <a:ea typeface="SimSun"/>
              </a:rPr>
              <a:t>, astmatické projevy, závratě, zvracení, </a:t>
            </a:r>
            <a:r>
              <a:rPr lang="cs-CZ" dirty="0" err="1">
                <a:ea typeface="SimSun"/>
              </a:rPr>
              <a:t>subfebrilie</a:t>
            </a:r>
            <a:endParaRPr lang="cs-CZ" dirty="0">
              <a:ea typeface="SimSun"/>
            </a:endParaRPr>
          </a:p>
          <a:p>
            <a:pPr lvl="1"/>
            <a:r>
              <a:rPr lang="cs-CZ" dirty="0">
                <a:ea typeface="SimSun"/>
              </a:rPr>
              <a:t>Kalcifikace, abscesy odumřelých vlasovců, flegmona, až gangréna DKK</a:t>
            </a:r>
          </a:p>
          <a:p>
            <a:r>
              <a:rPr lang="cs-CZ" dirty="0">
                <a:ea typeface="SimSun"/>
              </a:rPr>
              <a:t>Diagnostika</a:t>
            </a:r>
          </a:p>
          <a:p>
            <a:pPr lvl="1"/>
            <a:r>
              <a:rPr lang="cs-CZ" dirty="0" err="1">
                <a:ea typeface="SimSun"/>
              </a:rPr>
              <a:t>Serologie</a:t>
            </a:r>
            <a:endParaRPr lang="cs-CZ" dirty="0">
              <a:ea typeface="SimSun"/>
            </a:endParaRPr>
          </a:p>
          <a:p>
            <a:pPr lvl="1"/>
            <a:r>
              <a:rPr lang="cs-CZ" dirty="0">
                <a:ea typeface="SimSun"/>
              </a:rPr>
              <a:t>Provokační test- Cl voda, </a:t>
            </a:r>
            <a:r>
              <a:rPr lang="cs-CZ" dirty="0" err="1">
                <a:ea typeface="SimSun"/>
              </a:rPr>
              <a:t>dichlorethan</a:t>
            </a:r>
            <a:endParaRPr lang="cs-CZ" dirty="0">
              <a:ea typeface="SimSun"/>
            </a:endParaRPr>
          </a:p>
          <a:p>
            <a:pPr lvl="1"/>
            <a:r>
              <a:rPr lang="cs-CZ" dirty="0">
                <a:ea typeface="SimSun"/>
              </a:rPr>
              <a:t>RTG- </a:t>
            </a:r>
            <a:r>
              <a:rPr lang="cs-CZ" dirty="0" err="1">
                <a:ea typeface="SimSun"/>
              </a:rPr>
              <a:t>kacifikace</a:t>
            </a:r>
            <a:endParaRPr lang="cs-CZ" dirty="0">
              <a:ea typeface="SimSun"/>
            </a:endParaRPr>
          </a:p>
          <a:p>
            <a:r>
              <a:rPr lang="cs-CZ" dirty="0">
                <a:ea typeface="SimSun"/>
              </a:rPr>
              <a:t>Terapie</a:t>
            </a:r>
          </a:p>
          <a:p>
            <a:pPr lvl="1"/>
            <a:r>
              <a:rPr lang="cs-CZ" dirty="0">
                <a:ea typeface="SimSun"/>
              </a:rPr>
              <a:t>Tradiční metoda (3-5 cm denně- 3-5  týdnů)</a:t>
            </a:r>
          </a:p>
          <a:p>
            <a:pPr lvl="1"/>
            <a:r>
              <a:rPr lang="cs-CZ" dirty="0" err="1">
                <a:ea typeface="SimSun"/>
              </a:rPr>
              <a:t>Metronidazol</a:t>
            </a:r>
            <a:r>
              <a:rPr lang="cs-CZ" dirty="0">
                <a:ea typeface="SimSun"/>
              </a:rPr>
              <a:t>-lék volby, </a:t>
            </a:r>
            <a:r>
              <a:rPr lang="cs-CZ" dirty="0" err="1">
                <a:ea typeface="SimSun"/>
              </a:rPr>
              <a:t>Tiabendazol</a:t>
            </a:r>
            <a:endParaRPr lang="cs-CZ" dirty="0">
              <a:ea typeface="SimSun"/>
            </a:endParaRPr>
          </a:p>
          <a:p>
            <a:pPr lvl="1"/>
            <a:endParaRPr lang="cs-CZ" dirty="0">
              <a:ea typeface="SimSun"/>
            </a:endParaRP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0"/>
            <a:ext cx="4139952" cy="271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Trichinelosa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Trichinella</a:t>
            </a:r>
            <a:r>
              <a:rPr lang="cs-CZ" dirty="0"/>
              <a:t> </a:t>
            </a:r>
            <a:r>
              <a:rPr lang="cs-CZ" dirty="0" err="1"/>
              <a:t>spiralis</a:t>
            </a:r>
            <a:endParaRPr lang="cs-CZ" dirty="0"/>
          </a:p>
          <a:p>
            <a:r>
              <a:rPr lang="cs-CZ" dirty="0" err="1"/>
              <a:t>Reservoar</a:t>
            </a:r>
            <a:r>
              <a:rPr lang="cs-CZ" dirty="0"/>
              <a:t>: divoká a domácí zvířata</a:t>
            </a:r>
          </a:p>
          <a:p>
            <a:r>
              <a:rPr lang="cs-CZ" dirty="0"/>
              <a:t>Dospívání v </a:t>
            </a:r>
            <a:r>
              <a:rPr lang="cs-CZ" dirty="0" err="1"/>
              <a:t>submukose</a:t>
            </a:r>
            <a:r>
              <a:rPr lang="cs-CZ" dirty="0"/>
              <a:t> tenkého střeva – migrace do kosterní svaloviny</a:t>
            </a:r>
          </a:p>
          <a:p>
            <a:r>
              <a:rPr lang="cs-CZ" dirty="0"/>
              <a:t>Klinika</a:t>
            </a:r>
          </a:p>
          <a:p>
            <a:pPr lvl="1"/>
            <a:r>
              <a:rPr lang="cs-CZ" dirty="0"/>
              <a:t>1. fáze- bolesti břicha, průjem, horečka, </a:t>
            </a:r>
            <a:r>
              <a:rPr lang="cs-CZ" dirty="0" err="1"/>
              <a:t>periorbitální</a:t>
            </a:r>
            <a:r>
              <a:rPr lang="cs-CZ" dirty="0"/>
              <a:t> edém </a:t>
            </a:r>
          </a:p>
          <a:p>
            <a:pPr lvl="1"/>
            <a:r>
              <a:rPr lang="cs-CZ" dirty="0"/>
              <a:t>2. fáze- myalgie,</a:t>
            </a:r>
            <a:r>
              <a:rPr lang="cs-CZ" dirty="0" err="1"/>
              <a:t>exantem</a:t>
            </a:r>
            <a:r>
              <a:rPr lang="cs-CZ" dirty="0"/>
              <a:t>, edém plic,myokarditida</a:t>
            </a:r>
          </a:p>
          <a:p>
            <a:r>
              <a:rPr lang="cs-CZ" dirty="0"/>
              <a:t>Diagnostika</a:t>
            </a:r>
          </a:p>
          <a:p>
            <a:pPr lvl="1"/>
            <a:r>
              <a:rPr lang="cs-CZ" dirty="0" err="1"/>
              <a:t>Serologie</a:t>
            </a:r>
            <a:r>
              <a:rPr lang="cs-CZ" dirty="0"/>
              <a:t>- ELISA</a:t>
            </a:r>
          </a:p>
          <a:p>
            <a:pPr lvl="1"/>
            <a:r>
              <a:rPr lang="cs-CZ" dirty="0"/>
              <a:t>Tkáňová biopsie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/>
              <a:t>Imidazolové preparáty-</a:t>
            </a:r>
            <a:r>
              <a:rPr lang="cs-CZ" dirty="0" err="1"/>
              <a:t>albendazol</a:t>
            </a:r>
            <a:r>
              <a:rPr lang="cs-CZ" dirty="0"/>
              <a:t>, </a:t>
            </a:r>
            <a:r>
              <a:rPr lang="cs-CZ" dirty="0" err="1"/>
              <a:t>mebendazol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0"/>
            <a:ext cx="3347864" cy="22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27736" cy="40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998"/>
            <a:ext cx="4067944" cy="306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826806"/>
            <a:ext cx="4680520" cy="303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Schistosomosy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268760"/>
            <a:ext cx="8100392" cy="558924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S. </a:t>
            </a:r>
            <a:r>
              <a:rPr lang="cs-CZ" dirty="0" err="1"/>
              <a:t>mansoni</a:t>
            </a:r>
            <a:r>
              <a:rPr lang="cs-CZ" dirty="0"/>
              <a:t>, S. </a:t>
            </a:r>
            <a:r>
              <a:rPr lang="cs-CZ" dirty="0" err="1"/>
              <a:t>haematobium</a:t>
            </a:r>
            <a:r>
              <a:rPr lang="cs-CZ" dirty="0"/>
              <a:t>, S. </a:t>
            </a:r>
            <a:r>
              <a:rPr lang="cs-CZ" dirty="0" err="1"/>
              <a:t>japonicum</a:t>
            </a:r>
            <a:endParaRPr lang="cs-CZ" dirty="0"/>
          </a:p>
          <a:p>
            <a:pPr lvl="1"/>
            <a:r>
              <a:rPr lang="cs-CZ" dirty="0"/>
              <a:t>Pohlavní dimorfismus (</a:t>
            </a:r>
            <a:r>
              <a:rPr lang="cs-CZ" dirty="0">
                <a:ea typeface="SimSun"/>
              </a:rPr>
              <a:t>♀ tenká, delší, v </a:t>
            </a:r>
            <a:r>
              <a:rPr lang="cs-CZ" dirty="0" err="1">
                <a:ea typeface="SimSun"/>
              </a:rPr>
              <a:t>canalis</a:t>
            </a:r>
            <a:r>
              <a:rPr lang="cs-CZ" dirty="0">
                <a:ea typeface="SimSun"/>
              </a:rPr>
              <a:t> </a:t>
            </a:r>
            <a:r>
              <a:rPr lang="cs-CZ" dirty="0" err="1">
                <a:ea typeface="SimSun"/>
              </a:rPr>
              <a:t>gynaecophorus</a:t>
            </a:r>
            <a:r>
              <a:rPr lang="cs-CZ" dirty="0">
                <a:ea typeface="SimSun"/>
              </a:rPr>
              <a:t>♂)-&gt; nezralá vajíčka- dozrávají v hostiteli-&gt; miracidia-&gt;plž-&gt; sporocysta-&gt; cerkarie</a:t>
            </a:r>
          </a:p>
          <a:p>
            <a:r>
              <a:rPr lang="cs-CZ" dirty="0">
                <a:ea typeface="SimSun"/>
              </a:rPr>
              <a:t>Patogeneze</a:t>
            </a:r>
          </a:p>
          <a:p>
            <a:pPr lvl="1"/>
            <a:r>
              <a:rPr lang="cs-CZ" dirty="0" err="1">
                <a:ea typeface="SimSun"/>
              </a:rPr>
              <a:t>Cerkariová</a:t>
            </a:r>
            <a:r>
              <a:rPr lang="cs-CZ" dirty="0">
                <a:ea typeface="SimSun"/>
              </a:rPr>
              <a:t> dermatitis</a:t>
            </a:r>
          </a:p>
          <a:p>
            <a:pPr lvl="1"/>
            <a:r>
              <a:rPr lang="cs-CZ" dirty="0" err="1">
                <a:ea typeface="SimSun"/>
              </a:rPr>
              <a:t>Katajamský</a:t>
            </a:r>
            <a:r>
              <a:rPr lang="cs-CZ" dirty="0">
                <a:ea typeface="SimSun"/>
              </a:rPr>
              <a:t> sy- systémové onemocnění- </a:t>
            </a:r>
            <a:r>
              <a:rPr lang="cs-CZ" dirty="0" err="1">
                <a:ea typeface="SimSun"/>
              </a:rPr>
              <a:t>bronchiolitida</a:t>
            </a:r>
            <a:r>
              <a:rPr lang="cs-CZ" dirty="0">
                <a:ea typeface="SimSun"/>
              </a:rPr>
              <a:t>,  intersticiální pneumonie, trombosa plicnice  </a:t>
            </a:r>
            <a:r>
              <a:rPr lang="cs-CZ" dirty="0" err="1">
                <a:ea typeface="SimSun"/>
              </a:rPr>
              <a:t>hepatosplenomegalie</a:t>
            </a:r>
            <a:r>
              <a:rPr lang="cs-CZ" dirty="0">
                <a:ea typeface="SimSun"/>
              </a:rPr>
              <a:t>, postižení střeva-uvolnění vajíček</a:t>
            </a:r>
          </a:p>
          <a:p>
            <a:pPr lvl="1"/>
            <a:r>
              <a:rPr lang="cs-CZ" dirty="0">
                <a:ea typeface="SimSun"/>
              </a:rPr>
              <a:t>Orgánové postižení –chronické stadium- </a:t>
            </a:r>
            <a:r>
              <a:rPr lang="cs-CZ" dirty="0" err="1">
                <a:ea typeface="SimSun"/>
              </a:rPr>
              <a:t>grunulomatosní</a:t>
            </a:r>
            <a:r>
              <a:rPr lang="cs-CZ" dirty="0">
                <a:ea typeface="SimSun"/>
              </a:rPr>
              <a:t> zánět v cílových orgánech (S. H- MM, S.M- střevo, S.J. –játra)-proteolytické enzymy vajíček- fibrosní  až nekrotické změny, sek. Bakteriální infekce</a:t>
            </a:r>
          </a:p>
          <a:p>
            <a:pPr lvl="1"/>
            <a:r>
              <a:rPr lang="cs-CZ" dirty="0">
                <a:ea typeface="SimSun"/>
              </a:rPr>
              <a:t>Kardiopulmonální S. –</a:t>
            </a:r>
            <a:r>
              <a:rPr lang="cs-CZ" dirty="0" err="1">
                <a:ea typeface="SimSun"/>
              </a:rPr>
              <a:t>cor</a:t>
            </a:r>
            <a:r>
              <a:rPr lang="cs-CZ" dirty="0">
                <a:ea typeface="SimSun"/>
              </a:rPr>
              <a:t> </a:t>
            </a:r>
            <a:r>
              <a:rPr lang="cs-CZ" dirty="0" err="1">
                <a:ea typeface="SimSun"/>
              </a:rPr>
              <a:t>pulmonale</a:t>
            </a:r>
            <a:r>
              <a:rPr lang="cs-CZ" dirty="0">
                <a:ea typeface="SimSun"/>
              </a:rPr>
              <a:t>, astmatická bronchitis, četné granulomy v plicích, </a:t>
            </a:r>
            <a:r>
              <a:rPr lang="cs-CZ" dirty="0" err="1">
                <a:ea typeface="SimSun"/>
              </a:rPr>
              <a:t>emfyzem</a:t>
            </a:r>
            <a:endParaRPr lang="cs-CZ" dirty="0">
              <a:ea typeface="SimSun"/>
            </a:endParaRPr>
          </a:p>
          <a:p>
            <a:pPr lvl="1"/>
            <a:r>
              <a:rPr lang="cs-CZ" dirty="0" err="1">
                <a:ea typeface="SimSun"/>
              </a:rPr>
              <a:t>Hydronefrosa</a:t>
            </a:r>
            <a:r>
              <a:rPr lang="cs-CZ" dirty="0">
                <a:ea typeface="SimSun"/>
              </a:rPr>
              <a:t>, MIC, portální hypertense, </a:t>
            </a:r>
            <a:r>
              <a:rPr lang="cs-CZ" dirty="0" err="1">
                <a:ea typeface="SimSun"/>
              </a:rPr>
              <a:t>cirhosa</a:t>
            </a:r>
            <a:endParaRPr lang="cs-CZ" dirty="0">
              <a:ea typeface="SimSun"/>
            </a:endParaRPr>
          </a:p>
          <a:p>
            <a:pPr lvl="1"/>
            <a:r>
              <a:rPr lang="cs-CZ" dirty="0">
                <a:ea typeface="SimSun"/>
              </a:rPr>
              <a:t>Ca MM, Ca tlustého střeva</a:t>
            </a:r>
          </a:p>
          <a:p>
            <a:r>
              <a:rPr lang="cs-CZ" dirty="0">
                <a:ea typeface="SimSun"/>
              </a:rPr>
              <a:t>Diagnostika</a:t>
            </a:r>
          </a:p>
          <a:p>
            <a:pPr lvl="1"/>
            <a:r>
              <a:rPr lang="cs-CZ" dirty="0" err="1">
                <a:ea typeface="SimSun"/>
              </a:rPr>
              <a:t>Serologie</a:t>
            </a:r>
            <a:r>
              <a:rPr lang="cs-CZ" dirty="0">
                <a:ea typeface="SimSun"/>
              </a:rPr>
              <a:t>, vajíčka v moči při domočování</a:t>
            </a:r>
          </a:p>
          <a:p>
            <a:pPr lvl="1"/>
            <a:r>
              <a:rPr lang="cs-CZ" dirty="0">
                <a:ea typeface="SimSun"/>
              </a:rPr>
              <a:t>Cystoskopie, RTG- kalcifikace, vylučovací urografie</a:t>
            </a:r>
          </a:p>
          <a:p>
            <a:r>
              <a:rPr lang="cs-CZ" dirty="0">
                <a:ea typeface="SimSun"/>
              </a:rPr>
              <a:t>Terapie</a:t>
            </a:r>
          </a:p>
          <a:p>
            <a:pPr lvl="1"/>
            <a:r>
              <a:rPr lang="cs-CZ" dirty="0" err="1">
                <a:ea typeface="SimSun"/>
              </a:rPr>
              <a:t>Praziquantel</a:t>
            </a:r>
            <a:r>
              <a:rPr lang="cs-CZ" dirty="0">
                <a:ea typeface="SimSun"/>
              </a:rPr>
              <a:t>, </a:t>
            </a:r>
            <a:r>
              <a:rPr lang="cs-CZ" dirty="0" err="1">
                <a:ea typeface="SimSun"/>
              </a:rPr>
              <a:t>Albendazol</a:t>
            </a:r>
            <a:endParaRPr lang="cs-CZ" dirty="0">
              <a:ea typeface="SimSun"/>
            </a:endParaRPr>
          </a:p>
          <a:p>
            <a:pPr lvl="1"/>
            <a:r>
              <a:rPr lang="cs-CZ" dirty="0">
                <a:ea typeface="SimSun"/>
              </a:rPr>
              <a:t>Chirurgická intervence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062" y="4221088"/>
            <a:ext cx="187193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"/>
            <a:ext cx="2123727" cy="141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30054"/>
            <a:ext cx="4507234" cy="262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04414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4293097"/>
            <a:ext cx="3847355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2736304" cy="36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237320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207122"/>
            <a:ext cx="5306446" cy="365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14283"/>
            <a:ext cx="5652120" cy="374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346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953923"/>
            <a:ext cx="3658597" cy="490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2508"/>
            <a:ext cx="4211960" cy="321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Echinokokosa</a:t>
            </a:r>
            <a:r>
              <a:rPr lang="cs-CZ" dirty="0"/>
              <a:t>/</a:t>
            </a:r>
            <a:r>
              <a:rPr lang="cs-CZ" dirty="0" err="1"/>
              <a:t>hydatidosa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412776"/>
            <a:ext cx="7884368" cy="5445224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Echinococcus</a:t>
            </a:r>
            <a:r>
              <a:rPr lang="cs-CZ" dirty="0"/>
              <a:t> </a:t>
            </a:r>
            <a:r>
              <a:rPr lang="cs-CZ" dirty="0" err="1"/>
              <a:t>granulosus</a:t>
            </a:r>
            <a:endParaRPr lang="cs-CZ" dirty="0"/>
          </a:p>
          <a:p>
            <a:pPr lvl="1"/>
            <a:r>
              <a:rPr lang="cs-CZ" dirty="0"/>
              <a:t>KH: pes, liška, kočka,vlk, jiné šelmy</a:t>
            </a:r>
          </a:p>
          <a:p>
            <a:pPr lvl="1"/>
            <a:r>
              <a:rPr lang="cs-CZ" dirty="0"/>
              <a:t>MH: tur,prase, velbloud, ovce, koza, člověk</a:t>
            </a:r>
          </a:p>
          <a:p>
            <a:pPr lvl="1"/>
            <a:r>
              <a:rPr lang="cs-CZ" dirty="0"/>
              <a:t>Střevo-&gt; játra, další orgány- vývoj cysty´(</a:t>
            </a:r>
            <a:r>
              <a:rPr lang="cs-CZ" dirty="0" err="1"/>
              <a:t>skolexy</a:t>
            </a:r>
            <a:r>
              <a:rPr lang="cs-CZ" dirty="0"/>
              <a:t> uvnitř), růst cca 1 cm za rok</a:t>
            </a:r>
          </a:p>
          <a:p>
            <a:r>
              <a:rPr lang="cs-CZ" dirty="0"/>
              <a:t>Klinika</a:t>
            </a:r>
          </a:p>
          <a:p>
            <a:pPr lvl="1"/>
            <a:r>
              <a:rPr lang="cs-CZ" dirty="0"/>
              <a:t>Minimální- pomalý růst, teprve nad 10 cm (sy z útisku)</a:t>
            </a:r>
          </a:p>
          <a:p>
            <a:pPr lvl="1"/>
            <a:r>
              <a:rPr lang="cs-CZ" dirty="0"/>
              <a:t>Bolesti v P hypochondriu, dyspepsie, škytavka, dráždivý kašel, dušnost, hemoptýza, </a:t>
            </a:r>
            <a:r>
              <a:rPr lang="cs-CZ" dirty="0" err="1"/>
              <a:t>cefalea</a:t>
            </a:r>
            <a:r>
              <a:rPr lang="cs-CZ" dirty="0"/>
              <a:t>, epilepsie, edém mozku</a:t>
            </a:r>
          </a:p>
          <a:p>
            <a:r>
              <a:rPr lang="cs-CZ" dirty="0"/>
              <a:t>Diagnostika</a:t>
            </a:r>
          </a:p>
          <a:p>
            <a:pPr lvl="1"/>
            <a:r>
              <a:rPr lang="cs-CZ" dirty="0" err="1"/>
              <a:t>cave</a:t>
            </a:r>
            <a:r>
              <a:rPr lang="cs-CZ" dirty="0"/>
              <a:t>! Biopsie kontraindikovaná- anafylaxe</a:t>
            </a:r>
          </a:p>
          <a:p>
            <a:pPr lvl="1"/>
            <a:r>
              <a:rPr lang="cs-CZ" dirty="0"/>
              <a:t>Zobrazovací metody-RTG, UZ, CT, MRI</a:t>
            </a:r>
          </a:p>
          <a:p>
            <a:pPr lvl="1"/>
            <a:r>
              <a:rPr lang="cs-CZ" dirty="0"/>
              <a:t>Přímý průkaz- háčky ve sputu, zvratcích, moči,</a:t>
            </a:r>
            <a:r>
              <a:rPr lang="cs-CZ" dirty="0" err="1"/>
              <a:t>likvoru</a:t>
            </a:r>
            <a:endParaRPr lang="cs-CZ" dirty="0"/>
          </a:p>
          <a:p>
            <a:pPr lvl="1"/>
            <a:r>
              <a:rPr lang="cs-CZ" dirty="0" err="1"/>
              <a:t>Serologie</a:t>
            </a:r>
            <a:endParaRPr lang="cs-CZ" dirty="0"/>
          </a:p>
          <a:p>
            <a:r>
              <a:rPr lang="cs-CZ" dirty="0"/>
              <a:t>Terapie</a:t>
            </a:r>
          </a:p>
          <a:p>
            <a:pPr lvl="1"/>
            <a:r>
              <a:rPr lang="cs-CZ" dirty="0" err="1"/>
              <a:t>Albendazol</a:t>
            </a:r>
            <a:r>
              <a:rPr lang="cs-CZ" dirty="0"/>
              <a:t>/</a:t>
            </a:r>
            <a:r>
              <a:rPr lang="cs-CZ" dirty="0" err="1"/>
              <a:t>mebendazol</a:t>
            </a:r>
            <a:r>
              <a:rPr lang="cs-CZ" dirty="0"/>
              <a:t> dlouhodobě, profylakticky před chirurgickou resekcí</a:t>
            </a:r>
          </a:p>
          <a:p>
            <a:r>
              <a:rPr lang="cs-CZ" dirty="0"/>
              <a:t>Pozn. Alveolární </a:t>
            </a:r>
            <a:r>
              <a:rPr lang="cs-CZ" dirty="0" err="1"/>
              <a:t>hydatiosa</a:t>
            </a:r>
            <a:r>
              <a:rPr lang="cs-CZ" dirty="0"/>
              <a:t> –E. </a:t>
            </a:r>
            <a:r>
              <a:rPr lang="cs-CZ" dirty="0" err="1"/>
              <a:t>alveolaris</a:t>
            </a:r>
            <a:endParaRPr lang="cs-CZ" dirty="0"/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5618050"/>
            <a:ext cx="3347864" cy="12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88616-1366310-190818-190937t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5904656" cy="469420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Laboratorní vyšetřovací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Zánětlivé parametry</a:t>
            </a:r>
          </a:p>
          <a:p>
            <a:r>
              <a:rPr lang="cs-CZ" dirty="0"/>
              <a:t>Změny v krevním obraze- </a:t>
            </a:r>
            <a:r>
              <a:rPr lang="cs-CZ" dirty="0" err="1"/>
              <a:t>eosinofilie</a:t>
            </a:r>
            <a:r>
              <a:rPr lang="cs-CZ" dirty="0"/>
              <a:t>, anemie, specifická tělíska</a:t>
            </a:r>
          </a:p>
          <a:p>
            <a:r>
              <a:rPr lang="cs-CZ" dirty="0" err="1"/>
              <a:t>Serologie</a:t>
            </a:r>
            <a:r>
              <a:rPr lang="cs-CZ" dirty="0"/>
              <a:t> –ELISA, Western </a:t>
            </a:r>
            <a:r>
              <a:rPr lang="cs-CZ" dirty="0" err="1"/>
              <a:t>Blott</a:t>
            </a:r>
            <a:endParaRPr lang="cs-CZ" dirty="0"/>
          </a:p>
          <a:p>
            <a:r>
              <a:rPr lang="cs-CZ" dirty="0"/>
              <a:t>Přímý záchyt (vajíčka, články, tlustý nátěr/tenká kapka)</a:t>
            </a:r>
          </a:p>
          <a:p>
            <a:r>
              <a:rPr lang="cs-CZ" dirty="0"/>
              <a:t>Otisk dle Grahama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28800" y="260648"/>
            <a:ext cx="7315200" cy="1143000"/>
          </a:xfrm>
        </p:spPr>
        <p:txBody>
          <a:bodyPr/>
          <a:lstStyle/>
          <a:p>
            <a:r>
              <a:rPr lang="cs-CZ" dirty="0"/>
              <a:t>Děkuji vám za pozornost!</a:t>
            </a:r>
          </a:p>
        </p:txBody>
      </p:sp>
      <p:pic>
        <p:nvPicPr>
          <p:cNvPr id="5" name="Zástupný symbol pro obsah 4" descr="dopadeny-kom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700808"/>
            <a:ext cx="3987633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SONO</a:t>
            </a:r>
          </a:p>
          <a:p>
            <a:r>
              <a:rPr lang="cs-CZ" dirty="0"/>
              <a:t>RTG</a:t>
            </a:r>
          </a:p>
          <a:p>
            <a:r>
              <a:rPr lang="cs-CZ" dirty="0"/>
              <a:t>CT/MRI</a:t>
            </a:r>
          </a:p>
          <a:p>
            <a:r>
              <a:rPr lang="cs-CZ" dirty="0"/>
              <a:t>PET CT</a:t>
            </a:r>
          </a:p>
          <a:p>
            <a:r>
              <a:rPr lang="cs-CZ" dirty="0"/>
              <a:t>Scintigrafie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Konzervativní</a:t>
            </a:r>
          </a:p>
          <a:p>
            <a:pPr lvl="1"/>
            <a:r>
              <a:rPr lang="cs-CZ" dirty="0" err="1"/>
              <a:t>Mebendazol</a:t>
            </a:r>
            <a:r>
              <a:rPr lang="cs-CZ" dirty="0"/>
              <a:t> (</a:t>
            </a:r>
            <a:r>
              <a:rPr lang="cs-CZ" dirty="0" err="1"/>
              <a:t>Vermox</a:t>
            </a:r>
            <a:r>
              <a:rPr lang="cs-CZ" dirty="0"/>
              <a:t>), </a:t>
            </a:r>
            <a:r>
              <a:rPr lang="cs-CZ" dirty="0" err="1"/>
              <a:t>Albendazol</a:t>
            </a:r>
            <a:r>
              <a:rPr lang="cs-CZ" dirty="0"/>
              <a:t> (</a:t>
            </a:r>
            <a:r>
              <a:rPr lang="cs-CZ" dirty="0" err="1"/>
              <a:t>Zentel</a:t>
            </a:r>
            <a:r>
              <a:rPr lang="cs-CZ" dirty="0"/>
              <a:t>), </a:t>
            </a:r>
            <a:r>
              <a:rPr lang="cs-CZ" dirty="0" err="1"/>
              <a:t>Praziquantel</a:t>
            </a:r>
            <a:endParaRPr lang="cs-CZ" dirty="0"/>
          </a:p>
          <a:p>
            <a:pPr lvl="1"/>
            <a:r>
              <a:rPr lang="cs-CZ" dirty="0" err="1"/>
              <a:t>Metronidazol</a:t>
            </a:r>
            <a:r>
              <a:rPr lang="cs-CZ" dirty="0"/>
              <a:t> (</a:t>
            </a:r>
            <a:r>
              <a:rPr lang="cs-CZ" dirty="0" err="1"/>
              <a:t>Entizol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Chinin, </a:t>
            </a:r>
            <a:r>
              <a:rPr lang="cs-CZ" dirty="0" err="1"/>
              <a:t>artemisinin</a:t>
            </a:r>
            <a:r>
              <a:rPr lang="cs-CZ" dirty="0"/>
              <a:t>, </a:t>
            </a:r>
            <a:r>
              <a:rPr lang="cs-CZ" dirty="0" err="1"/>
              <a:t>chloroquin</a:t>
            </a:r>
            <a:r>
              <a:rPr lang="cs-CZ" dirty="0"/>
              <a:t> (</a:t>
            </a:r>
            <a:r>
              <a:rPr lang="cs-CZ" dirty="0" err="1"/>
              <a:t>Lariam</a:t>
            </a:r>
            <a:r>
              <a:rPr lang="cs-CZ" dirty="0"/>
              <a:t>), </a:t>
            </a:r>
            <a:r>
              <a:rPr lang="cs-CZ" dirty="0" err="1"/>
              <a:t>primaquin</a:t>
            </a:r>
            <a:r>
              <a:rPr lang="cs-CZ" dirty="0"/>
              <a:t>, </a:t>
            </a:r>
            <a:r>
              <a:rPr lang="cs-CZ" dirty="0" err="1"/>
              <a:t>mefloquin</a:t>
            </a:r>
            <a:r>
              <a:rPr lang="cs-CZ" dirty="0"/>
              <a:t> (</a:t>
            </a:r>
            <a:r>
              <a:rPr lang="cs-CZ" dirty="0" err="1"/>
              <a:t>Malarone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Melarsoprol</a:t>
            </a:r>
            <a:r>
              <a:rPr lang="cs-CZ" dirty="0"/>
              <a:t>, </a:t>
            </a:r>
            <a:r>
              <a:rPr lang="cs-CZ" dirty="0" err="1"/>
              <a:t>Pentamidin</a:t>
            </a:r>
            <a:r>
              <a:rPr lang="cs-CZ" dirty="0"/>
              <a:t>, </a:t>
            </a:r>
            <a:r>
              <a:rPr lang="cs-CZ" dirty="0" err="1"/>
              <a:t>Suramin</a:t>
            </a:r>
            <a:endParaRPr lang="cs-CZ" dirty="0"/>
          </a:p>
          <a:p>
            <a:pPr lvl="1"/>
            <a:r>
              <a:rPr lang="cs-CZ" dirty="0" err="1"/>
              <a:t>Nifurtimox</a:t>
            </a:r>
            <a:endParaRPr lang="cs-CZ" dirty="0"/>
          </a:p>
          <a:p>
            <a:pPr lvl="1"/>
            <a:r>
              <a:rPr lang="cs-CZ" dirty="0" err="1"/>
              <a:t>Cotrimixaxol</a:t>
            </a:r>
            <a:r>
              <a:rPr lang="cs-CZ" dirty="0"/>
              <a:t>-</a:t>
            </a:r>
            <a:r>
              <a:rPr lang="cs-CZ" dirty="0" err="1"/>
              <a:t>Trimetroprim</a:t>
            </a:r>
            <a:r>
              <a:rPr lang="cs-CZ" dirty="0"/>
              <a:t> (Biseptol), </a:t>
            </a:r>
            <a:r>
              <a:rPr lang="cs-CZ" dirty="0" err="1"/>
              <a:t>Azitromycin</a:t>
            </a:r>
            <a:r>
              <a:rPr lang="cs-CZ" dirty="0"/>
              <a:t> (</a:t>
            </a:r>
            <a:r>
              <a:rPr lang="cs-CZ" dirty="0" err="1"/>
              <a:t>Sumamed</a:t>
            </a:r>
            <a:r>
              <a:rPr lang="cs-CZ" dirty="0"/>
              <a:t>), </a:t>
            </a:r>
            <a:r>
              <a:rPr lang="cs-CZ" dirty="0" err="1"/>
              <a:t>Doxycyklin</a:t>
            </a:r>
            <a:r>
              <a:rPr lang="cs-CZ" dirty="0"/>
              <a:t> (</a:t>
            </a:r>
            <a:r>
              <a:rPr lang="cs-CZ" dirty="0" err="1"/>
              <a:t>Doxybene</a:t>
            </a:r>
            <a:r>
              <a:rPr lang="cs-CZ" dirty="0"/>
              <a:t>), </a:t>
            </a:r>
            <a:r>
              <a:rPr lang="cs-CZ" dirty="0" err="1"/>
              <a:t>Amfotericin</a:t>
            </a:r>
            <a:r>
              <a:rPr lang="cs-CZ" dirty="0"/>
              <a:t> B, </a:t>
            </a:r>
            <a:r>
              <a:rPr lang="cs-CZ" dirty="0" err="1"/>
              <a:t>Klindamicin</a:t>
            </a:r>
            <a:r>
              <a:rPr lang="cs-CZ" dirty="0"/>
              <a:t> ( </a:t>
            </a:r>
            <a:r>
              <a:rPr lang="cs-CZ" dirty="0" err="1"/>
              <a:t>Dalacin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Allopurinol</a:t>
            </a:r>
            <a:endParaRPr lang="cs-CZ" dirty="0"/>
          </a:p>
          <a:p>
            <a:r>
              <a:rPr lang="cs-CZ" dirty="0"/>
              <a:t>Chirurgická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196752"/>
            <a:ext cx="8028384" cy="54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Plasmodium </a:t>
            </a:r>
            <a:r>
              <a:rPr lang="cs-CZ" dirty="0" err="1"/>
              <a:t>vivax</a:t>
            </a:r>
            <a:r>
              <a:rPr lang="cs-CZ" dirty="0"/>
              <a:t>,</a:t>
            </a:r>
            <a:r>
              <a:rPr lang="cs-CZ" dirty="0" err="1"/>
              <a:t>ovale</a:t>
            </a:r>
            <a:r>
              <a:rPr lang="cs-CZ" dirty="0"/>
              <a:t>, </a:t>
            </a:r>
            <a:r>
              <a:rPr lang="cs-CZ" dirty="0" err="1"/>
              <a:t>malariae</a:t>
            </a:r>
            <a:r>
              <a:rPr lang="cs-CZ" dirty="0"/>
              <a:t>, </a:t>
            </a:r>
            <a:r>
              <a:rPr lang="cs-CZ" dirty="0" err="1"/>
              <a:t>falciparum</a:t>
            </a:r>
            <a:endParaRPr lang="cs-CZ" dirty="0"/>
          </a:p>
          <a:p>
            <a:r>
              <a:rPr lang="cs-CZ" dirty="0"/>
              <a:t>Malárie-třetidenní , čtvrtodenní, tropická</a:t>
            </a:r>
          </a:p>
          <a:p>
            <a:r>
              <a:rPr lang="cs-CZ" dirty="0"/>
              <a:t>Komár </a:t>
            </a:r>
            <a:r>
              <a:rPr lang="cs-CZ" dirty="0" err="1"/>
              <a:t>Anopheles</a:t>
            </a:r>
            <a:r>
              <a:rPr lang="cs-CZ" dirty="0"/>
              <a:t>- člověk</a:t>
            </a:r>
          </a:p>
          <a:p>
            <a:r>
              <a:rPr lang="cs-CZ" dirty="0"/>
              <a:t>cyklus</a:t>
            </a:r>
          </a:p>
          <a:p>
            <a:pPr lvl="1"/>
            <a:r>
              <a:rPr lang="cs-CZ" dirty="0" err="1"/>
              <a:t>sporozoiti</a:t>
            </a:r>
            <a:r>
              <a:rPr lang="cs-CZ" dirty="0"/>
              <a:t>-</a:t>
            </a:r>
            <a:r>
              <a:rPr lang="cs-CZ" dirty="0" err="1"/>
              <a:t>preerytrocytární</a:t>
            </a:r>
            <a:r>
              <a:rPr lang="cs-CZ" dirty="0"/>
              <a:t> schizogonie</a:t>
            </a:r>
          </a:p>
          <a:p>
            <a:pPr lvl="1"/>
            <a:r>
              <a:rPr lang="cs-CZ" dirty="0"/>
              <a:t>Játra- </a:t>
            </a:r>
            <a:r>
              <a:rPr lang="cs-CZ" dirty="0" err="1"/>
              <a:t>merozoiti</a:t>
            </a:r>
            <a:r>
              <a:rPr lang="cs-CZ" dirty="0"/>
              <a:t> (</a:t>
            </a:r>
            <a:r>
              <a:rPr lang="cs-CZ" dirty="0" err="1"/>
              <a:t>hypnozoiti</a:t>
            </a:r>
            <a:r>
              <a:rPr lang="cs-CZ" dirty="0"/>
              <a:t>- pouze </a:t>
            </a:r>
            <a:r>
              <a:rPr lang="cs-CZ" dirty="0" err="1"/>
              <a:t>Pl.vivax</a:t>
            </a:r>
            <a:r>
              <a:rPr lang="cs-CZ" dirty="0"/>
              <a:t>,</a:t>
            </a:r>
            <a:r>
              <a:rPr lang="cs-CZ" dirty="0" err="1"/>
              <a:t>ovale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Trofozoit</a:t>
            </a:r>
            <a:r>
              <a:rPr lang="cs-CZ" dirty="0"/>
              <a:t>-</a:t>
            </a:r>
            <a:r>
              <a:rPr lang="cs-CZ" dirty="0" err="1"/>
              <a:t>erytrocytární</a:t>
            </a:r>
            <a:r>
              <a:rPr lang="cs-CZ" dirty="0"/>
              <a:t> schizogonie</a:t>
            </a:r>
          </a:p>
          <a:p>
            <a:pPr lvl="1"/>
            <a:r>
              <a:rPr lang="cs-CZ" dirty="0"/>
              <a:t>Gamogonie- </a:t>
            </a:r>
            <a:r>
              <a:rPr lang="cs-CZ" dirty="0" err="1"/>
              <a:t>mikro</a:t>
            </a:r>
            <a:r>
              <a:rPr lang="cs-CZ" dirty="0"/>
              <a:t>/</a:t>
            </a:r>
            <a:r>
              <a:rPr lang="cs-CZ" dirty="0" err="1"/>
              <a:t>magrogametocyt</a:t>
            </a:r>
            <a:endParaRPr lang="cs-CZ" dirty="0"/>
          </a:p>
          <a:p>
            <a:pPr lvl="1"/>
            <a:r>
              <a:rPr lang="cs-CZ" dirty="0"/>
              <a:t>Zygota-</a:t>
            </a:r>
            <a:r>
              <a:rPr lang="cs-CZ" dirty="0" err="1"/>
              <a:t>ookinet</a:t>
            </a:r>
            <a:r>
              <a:rPr lang="cs-CZ" dirty="0"/>
              <a:t>-oocysta</a:t>
            </a:r>
          </a:p>
          <a:p>
            <a:r>
              <a:rPr lang="cs-CZ" dirty="0"/>
              <a:t>Patogeneze</a:t>
            </a:r>
          </a:p>
          <a:p>
            <a:pPr lvl="1"/>
            <a:r>
              <a:rPr lang="cs-CZ" dirty="0" err="1"/>
              <a:t>Intravyskulární</a:t>
            </a:r>
            <a:r>
              <a:rPr lang="cs-CZ" dirty="0"/>
              <a:t> rozpad ery, </a:t>
            </a:r>
            <a:r>
              <a:rPr lang="cs-CZ" dirty="0" err="1"/>
              <a:t>trombofilie</a:t>
            </a:r>
            <a:r>
              <a:rPr lang="cs-CZ" dirty="0"/>
              <a:t>, trombocytopenie-DIC</a:t>
            </a:r>
          </a:p>
          <a:p>
            <a:pPr lvl="1"/>
            <a:r>
              <a:rPr lang="cs-CZ" dirty="0"/>
              <a:t>Hypoxie, aktivace </a:t>
            </a:r>
            <a:r>
              <a:rPr lang="cs-CZ" dirty="0" err="1"/>
              <a:t>prozánětlivých</a:t>
            </a:r>
            <a:r>
              <a:rPr lang="cs-CZ" dirty="0"/>
              <a:t> faktorů (TNF</a:t>
            </a:r>
            <a:r>
              <a:rPr lang="el-GR" dirty="0"/>
              <a:t>α</a:t>
            </a:r>
            <a:r>
              <a:rPr lang="cs-CZ" dirty="0"/>
              <a:t>, IL1,IL6)</a:t>
            </a:r>
          </a:p>
          <a:p>
            <a:pPr lvl="1"/>
            <a:r>
              <a:rPr lang="cs-CZ" dirty="0"/>
              <a:t>Nefrotický sy (ukládání </a:t>
            </a:r>
            <a:r>
              <a:rPr lang="cs-CZ" dirty="0" err="1"/>
              <a:t>imunokomplexů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Imunosuprese (inaktivace sleziny)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  <a:p>
            <a:pPr lvl="1">
              <a:buNone/>
            </a:pPr>
            <a:endParaRPr lang="cs-CZ" dirty="0"/>
          </a:p>
          <a:p>
            <a:endParaRPr lang="cs-CZ" dirty="0"/>
          </a:p>
          <a:p>
            <a:pPr lvl="1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3" descr="malarie_map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5931" y="764704"/>
            <a:ext cx="8798069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Malárie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196752"/>
            <a:ext cx="8435280" cy="566124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Morfologické změny</a:t>
            </a:r>
          </a:p>
          <a:p>
            <a:pPr lvl="1"/>
            <a:r>
              <a:rPr lang="cs-CZ" dirty="0"/>
              <a:t>Edém mozku</a:t>
            </a:r>
          </a:p>
          <a:p>
            <a:pPr lvl="1"/>
            <a:r>
              <a:rPr lang="cs-CZ" dirty="0" err="1"/>
              <a:t>Hepatosplenomegalie</a:t>
            </a:r>
            <a:r>
              <a:rPr lang="cs-CZ" dirty="0"/>
              <a:t>-ruptura sleziny</a:t>
            </a:r>
          </a:p>
          <a:p>
            <a:pPr lvl="1"/>
            <a:r>
              <a:rPr lang="cs-CZ" dirty="0"/>
              <a:t>Lymfadenitida, lymfadenopatie</a:t>
            </a:r>
          </a:p>
          <a:p>
            <a:pPr lvl="1"/>
            <a:r>
              <a:rPr lang="cs-CZ" dirty="0"/>
              <a:t>Tmavě šedé až černé orgány – </a:t>
            </a:r>
            <a:r>
              <a:rPr lang="cs-CZ" dirty="0" err="1"/>
              <a:t>hemozoin</a:t>
            </a:r>
            <a:endParaRPr lang="cs-CZ" dirty="0"/>
          </a:p>
          <a:p>
            <a:r>
              <a:rPr lang="cs-CZ" dirty="0"/>
              <a:t>Klinika</a:t>
            </a:r>
          </a:p>
          <a:p>
            <a:pPr lvl="1"/>
            <a:r>
              <a:rPr lang="cs-CZ" dirty="0"/>
              <a:t>Zimnice, horečka s třesavkou, pocení</a:t>
            </a:r>
          </a:p>
          <a:p>
            <a:pPr lvl="1"/>
            <a:r>
              <a:rPr lang="cs-CZ" dirty="0"/>
              <a:t>Hematurie ( </a:t>
            </a:r>
            <a:r>
              <a:rPr lang="cs-CZ" dirty="0" err="1"/>
              <a:t>black</a:t>
            </a:r>
            <a:r>
              <a:rPr lang="cs-CZ" dirty="0"/>
              <a:t>-</a:t>
            </a:r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fever</a:t>
            </a:r>
            <a:r>
              <a:rPr lang="cs-CZ" dirty="0"/>
              <a:t>) , anurie – renální selhání</a:t>
            </a:r>
          </a:p>
          <a:p>
            <a:pPr lvl="1"/>
            <a:r>
              <a:rPr lang="cs-CZ" dirty="0"/>
              <a:t>Třes, porucha vědomí, delirium (cerebrální </a:t>
            </a:r>
            <a:r>
              <a:rPr lang="cs-CZ" dirty="0" err="1"/>
              <a:t>malarie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Ikterus, bolesti břicha, průjem (cholerová forma)</a:t>
            </a:r>
          </a:p>
          <a:p>
            <a:pPr lvl="1"/>
            <a:r>
              <a:rPr lang="cs-CZ" dirty="0"/>
              <a:t>Plicní edém</a:t>
            </a:r>
          </a:p>
          <a:p>
            <a:pPr lvl="1"/>
            <a:r>
              <a:rPr lang="cs-CZ" dirty="0" err="1"/>
              <a:t>Algidní</a:t>
            </a:r>
            <a:r>
              <a:rPr lang="cs-CZ" dirty="0"/>
              <a:t> </a:t>
            </a:r>
            <a:r>
              <a:rPr lang="cs-CZ" dirty="0" err="1"/>
              <a:t>malarie</a:t>
            </a:r>
            <a:r>
              <a:rPr lang="cs-CZ" dirty="0"/>
              <a:t>- bez horečky-septický šok</a:t>
            </a:r>
          </a:p>
          <a:p>
            <a:pPr lvl="1"/>
            <a:r>
              <a:rPr lang="cs-CZ" dirty="0"/>
              <a:t>Anemie, hypoglykemie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/>
              <a:t>Chininové deriváty, </a:t>
            </a:r>
            <a:r>
              <a:rPr lang="cs-CZ" dirty="0" err="1"/>
              <a:t>Artemisinové</a:t>
            </a:r>
            <a:r>
              <a:rPr lang="cs-CZ" dirty="0"/>
              <a:t> deriváty, </a:t>
            </a:r>
            <a:r>
              <a:rPr lang="cs-CZ" dirty="0" err="1"/>
              <a:t>mefloquin</a:t>
            </a:r>
            <a:r>
              <a:rPr lang="cs-CZ" dirty="0"/>
              <a:t>, </a:t>
            </a:r>
            <a:r>
              <a:rPr lang="cs-CZ" dirty="0" err="1"/>
              <a:t>Primaquin</a:t>
            </a:r>
            <a:endParaRPr lang="cs-CZ" dirty="0"/>
          </a:p>
          <a:p>
            <a:r>
              <a:rPr lang="cs-CZ" dirty="0"/>
              <a:t> Profylaxe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33">
  <a:themeElements>
    <a:clrScheme name="Pressed Leaves design template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Pressed Leaves design templat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sed Leave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ed Leave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ed Leave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ed Leave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ed Leave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ed Leave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ed Leave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ed Leave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ed Leave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ed Leave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ed Leave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ed Leave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ed Leaves design template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Motiv33</Template>
  <TotalTime>1910</TotalTime>
  <Words>2278</Words>
  <Application>Microsoft Office PowerPoint</Application>
  <PresentationFormat>Předvádění na obrazovce (4:3)</PresentationFormat>
  <Paragraphs>374</Paragraphs>
  <Slides>50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Motiv33</vt:lpstr>
      <vt:lpstr>Diagnostika a terapie parazitárních onemocnění</vt:lpstr>
      <vt:lpstr>Prezentace aplikace PowerPoint</vt:lpstr>
      <vt:lpstr>Epidemiologická anamnesa</vt:lpstr>
      <vt:lpstr>Nynější onemocnění</vt:lpstr>
      <vt:lpstr>Laboratorní vyšetřovací metody</vt:lpstr>
      <vt:lpstr>Zobrazovací metody</vt:lpstr>
      <vt:lpstr>Terapie</vt:lpstr>
      <vt:lpstr>Malárie</vt:lpstr>
      <vt:lpstr>Malárie II</vt:lpstr>
      <vt:lpstr>Prezentace aplikace PowerPoint</vt:lpstr>
      <vt:lpstr>Africká trypanosomiasa</vt:lpstr>
      <vt:lpstr>Africká trypanosomisa II</vt:lpstr>
      <vt:lpstr>Prezentace aplikace PowerPoint</vt:lpstr>
      <vt:lpstr>Africká trypanosomiasa III</vt:lpstr>
      <vt:lpstr>Americká trypanosomiasa</vt:lpstr>
      <vt:lpstr>Americká trypnosomiasa II</vt:lpstr>
      <vt:lpstr>Prezentace aplikace PowerPoint</vt:lpstr>
      <vt:lpstr>Americká trypanosomiasa III</vt:lpstr>
      <vt:lpstr>Prezentace aplikace PowerPoint</vt:lpstr>
      <vt:lpstr>Americká trypanosomiasa IV</vt:lpstr>
      <vt:lpstr>Prezentace aplikace PowerPoint</vt:lpstr>
      <vt:lpstr>Leishmaniosy</vt:lpstr>
      <vt:lpstr>Prezentace aplikace PowerPoint</vt:lpstr>
      <vt:lpstr>Leishmaniosy II</vt:lpstr>
      <vt:lpstr>Leishmaniosy III</vt:lpstr>
      <vt:lpstr>Prezentace aplikace PowerPoint</vt:lpstr>
      <vt:lpstr>Leishmaniosy IV</vt:lpstr>
      <vt:lpstr>Lambliosa</vt:lpstr>
      <vt:lpstr>Amebosa</vt:lpstr>
      <vt:lpstr>Amebosa II</vt:lpstr>
      <vt:lpstr>Prezentace aplikace PowerPoint</vt:lpstr>
      <vt:lpstr>Neagleriosa</vt:lpstr>
      <vt:lpstr>Prezentace aplikace PowerPoint</vt:lpstr>
      <vt:lpstr>Oxyurosa/Enterobiosa</vt:lpstr>
      <vt:lpstr>Prezentace aplikace PowerPoint</vt:lpstr>
      <vt:lpstr>Ascariosa</vt:lpstr>
      <vt:lpstr>Prezentace aplikace PowerPoint</vt:lpstr>
      <vt:lpstr>Prezentace aplikace PowerPoint</vt:lpstr>
      <vt:lpstr>Wurchereriosa</vt:lpstr>
      <vt:lpstr>Wurchereriosa II</vt:lpstr>
      <vt:lpstr>Drakunkulosa</vt:lpstr>
      <vt:lpstr>Trichinelosa</vt:lpstr>
      <vt:lpstr>Prezentace aplikace PowerPoint</vt:lpstr>
      <vt:lpstr>Schistosomosy</vt:lpstr>
      <vt:lpstr>Prezentace aplikace PowerPoint</vt:lpstr>
      <vt:lpstr>Prezentace aplikace PowerPoint</vt:lpstr>
      <vt:lpstr>Prezentace aplikace PowerPoint</vt:lpstr>
      <vt:lpstr>Echinokokosa/hydatidosa </vt:lpstr>
      <vt:lpstr>Prezentace aplikace PowerPoint</vt:lpstr>
      <vt:lpstr>Děkuji vám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terapie parazitárních onemocnění</dc:title>
  <dc:creator>Krista</dc:creator>
  <cp:lastModifiedBy>chlebamáslo čokoládu</cp:lastModifiedBy>
  <cp:revision>19</cp:revision>
  <dcterms:created xsi:type="dcterms:W3CDTF">2014-08-31T13:18:19Z</dcterms:created>
  <dcterms:modified xsi:type="dcterms:W3CDTF">2014-09-21T22:15:28Z</dcterms:modified>
</cp:coreProperties>
</file>